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2" r:id="rId3"/>
  </p:sldMasterIdLst>
  <p:notesMasterIdLst>
    <p:notesMasterId r:id="rId27"/>
  </p:notesMasterIdLst>
  <p:handoutMasterIdLst>
    <p:handoutMasterId r:id="rId28"/>
  </p:handoutMasterIdLst>
  <p:sldIdLst>
    <p:sldId id="256" r:id="rId4"/>
    <p:sldId id="257" r:id="rId5"/>
    <p:sldId id="259" r:id="rId6"/>
    <p:sldId id="2298" r:id="rId7"/>
    <p:sldId id="271" r:id="rId8"/>
    <p:sldId id="263" r:id="rId9"/>
    <p:sldId id="2307" r:id="rId10"/>
    <p:sldId id="2286" r:id="rId11"/>
    <p:sldId id="2291" r:id="rId12"/>
    <p:sldId id="479" r:id="rId13"/>
    <p:sldId id="284" r:id="rId14"/>
    <p:sldId id="2304" r:id="rId15"/>
    <p:sldId id="2297" r:id="rId16"/>
    <p:sldId id="481" r:id="rId17"/>
    <p:sldId id="2308" r:id="rId18"/>
    <p:sldId id="657" r:id="rId19"/>
    <p:sldId id="2293" r:id="rId20"/>
    <p:sldId id="2309" r:id="rId21"/>
    <p:sldId id="2303" r:id="rId22"/>
    <p:sldId id="2302" r:id="rId23"/>
    <p:sldId id="2299" r:id="rId24"/>
    <p:sldId id="2301" r:id="rId25"/>
    <p:sldId id="2300" r:id="rId26"/>
  </p:sldIdLst>
  <p:sldSz cx="12192000" cy="6858000"/>
  <p:notesSz cx="6794500" cy="9906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8D55A7-2371-55C6-280B-67B15570A433}" name="Lars Raakilde Jespersen" initials="LJ" userId="S::HT06TU@adm.aau.dk::550075ef-db7f-44d9-8cdf-0b41369d1779" providerId="AD"/>
  <p188:author id="{99CFE7B6-5897-50FB-5873-C1771DA990A8}" name="Solbjørk Finnsdottir" initials="SF" userId="S::wa48gx@adm.aau.dk::95f1f711-27dd-4508-aba9-ae5fd8ea30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11A52"/>
    <a:srgbClr val="4406E0"/>
    <a:srgbClr val="CCCCCC"/>
    <a:srgbClr val="007FA3"/>
    <a:srgbClr val="DF8E2E"/>
    <a:srgbClr val="5CAF8D"/>
    <a:srgbClr val="0E8563"/>
    <a:srgbClr val="CD455C"/>
    <a:srgbClr val="E78293"/>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FDF24-D2ED-3272-6FE7-F7C17E73074A}" v="6" dt="2026-02-12T09:04:21.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4" autoAdjust="0"/>
    <p:restoredTop sz="78954" autoAdjust="0"/>
  </p:normalViewPr>
  <p:slideViewPr>
    <p:cSldViewPr snapToGrid="0">
      <p:cViewPr varScale="1">
        <p:scale>
          <a:sx n="125" d="100"/>
          <a:sy n="125" d="100"/>
        </p:scale>
        <p:origin x="696" y="108"/>
      </p:cViewPr>
      <p:guideLst/>
    </p:cSldViewPr>
  </p:slideViewPr>
  <p:notesTextViewPr>
    <p:cViewPr>
      <p:scale>
        <a:sx n="1" d="1"/>
        <a:sy n="1" d="1"/>
      </p:scale>
      <p:origin x="0" y="0"/>
    </p:cViewPr>
  </p:notesTextViewPr>
  <p:notesViewPr>
    <p:cSldViewPr snapToGrid="0" showGuides="1">
      <p:cViewPr varScale="1">
        <p:scale>
          <a:sx n="121" d="100"/>
          <a:sy n="121" d="100"/>
        </p:scale>
        <p:origin x="5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
          <c:y val="0.19772613039863948"/>
          <c:w val="0.68760675938726179"/>
          <c:h val="0.60639959078454497"/>
        </c:manualLayout>
      </c:layout>
      <c:pieChart>
        <c:varyColors val="1"/>
        <c:ser>
          <c:idx val="0"/>
          <c:order val="0"/>
          <c:spPr>
            <a:solidFill>
              <a:srgbClr val="4406E0"/>
            </a:solidFill>
            <a:ln w="19050">
              <a:solidFill>
                <a:srgbClr val="F1F1F1"/>
              </a:solidFill>
            </a:ln>
            <a:effectLst/>
          </c:spPr>
          <c:dPt>
            <c:idx val="0"/>
            <c:bubble3D val="0"/>
            <c:spPr>
              <a:solidFill>
                <a:srgbClr val="4406E0"/>
              </a:solidFill>
              <a:ln w="19050">
                <a:solidFill>
                  <a:srgbClr val="F1F1F1"/>
                </a:solidFill>
              </a:ln>
              <a:effectLst/>
            </c:spPr>
            <c:extLst>
              <c:ext xmlns:c16="http://schemas.microsoft.com/office/drawing/2014/chart" uri="{C3380CC4-5D6E-409C-BE32-E72D297353CC}">
                <c16:uniqueId val="{00000001-92B4-46DB-9538-9F7C177AD08C}"/>
              </c:ext>
            </c:extLst>
          </c:dPt>
          <c:dPt>
            <c:idx val="1"/>
            <c:bubble3D val="0"/>
            <c:spPr>
              <a:solidFill>
                <a:srgbClr val="E78293"/>
              </a:solidFill>
              <a:ln w="19050">
                <a:solidFill>
                  <a:srgbClr val="F1F1F1"/>
                </a:solidFill>
              </a:ln>
              <a:effectLst/>
            </c:spPr>
            <c:extLst>
              <c:ext xmlns:c16="http://schemas.microsoft.com/office/drawing/2014/chart" uri="{C3380CC4-5D6E-409C-BE32-E72D297353CC}">
                <c16:uniqueId val="{00000003-92B4-46DB-9538-9F7C177AD08C}"/>
              </c:ext>
            </c:extLst>
          </c:dPt>
          <c:dPt>
            <c:idx val="2"/>
            <c:bubble3D val="0"/>
            <c:spPr>
              <a:solidFill>
                <a:srgbClr val="5CAF8D"/>
              </a:solidFill>
              <a:ln w="19050">
                <a:solidFill>
                  <a:srgbClr val="F1F1F1"/>
                </a:solidFill>
              </a:ln>
              <a:effectLst/>
            </c:spPr>
            <c:extLst>
              <c:ext xmlns:c16="http://schemas.microsoft.com/office/drawing/2014/chart" uri="{C3380CC4-5D6E-409C-BE32-E72D297353CC}">
                <c16:uniqueId val="{00000005-92B4-46DB-9538-9F7C177AD08C}"/>
              </c:ext>
            </c:extLst>
          </c:dPt>
          <c:dPt>
            <c:idx val="3"/>
            <c:bubble3D val="0"/>
            <c:spPr>
              <a:solidFill>
                <a:srgbClr val="007FA3"/>
              </a:solidFill>
              <a:ln w="19050">
                <a:solidFill>
                  <a:srgbClr val="F1F1F1"/>
                </a:solidFill>
              </a:ln>
              <a:effectLst/>
            </c:spPr>
            <c:extLst>
              <c:ext xmlns:c16="http://schemas.microsoft.com/office/drawing/2014/chart" uri="{C3380CC4-5D6E-409C-BE32-E72D297353CC}">
                <c16:uniqueId val="{00000007-92B4-46DB-9538-9F7C177AD08C}"/>
              </c:ext>
            </c:extLst>
          </c:dPt>
          <c:dPt>
            <c:idx val="4"/>
            <c:bubble3D val="0"/>
            <c:spPr>
              <a:solidFill>
                <a:srgbClr val="DF8E2E"/>
              </a:solidFill>
              <a:ln w="19050">
                <a:solidFill>
                  <a:srgbClr val="F1F1F1"/>
                </a:solidFill>
              </a:ln>
              <a:effectLst/>
            </c:spPr>
            <c:extLst>
              <c:ext xmlns:c16="http://schemas.microsoft.com/office/drawing/2014/chart" uri="{C3380CC4-5D6E-409C-BE32-E72D297353CC}">
                <c16:uniqueId val="{00000009-469B-4B63-A51B-C72173EDE015}"/>
              </c:ext>
            </c:extLst>
          </c:dPt>
          <c:dLbls>
            <c:dLbl>
              <c:idx val="0"/>
              <c:tx>
                <c:rich>
                  <a:bodyPr/>
                  <a:lstStyle/>
                  <a:p>
                    <a:r>
                      <a:rPr lang="en-US"/>
                      <a:t>1367</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2B4-46DB-9538-9F7C177AD08C}"/>
                </c:ext>
              </c:extLst>
            </c:dLbl>
            <c:dLbl>
              <c:idx val="3"/>
              <c:delete val="1"/>
              <c:extLst>
                <c:ext xmlns:c15="http://schemas.microsoft.com/office/drawing/2012/chart" uri="{CE6537A1-D6FC-4f65-9D91-7224C49458BB}"/>
                <c:ext xmlns:c16="http://schemas.microsoft.com/office/drawing/2014/chart" uri="{C3380CC4-5D6E-409C-BE32-E72D297353CC}">
                  <c16:uniqueId val="{00000007-92B4-46DB-9538-9F7C177AD08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bestFit"/>
            <c:showLegendKey val="0"/>
            <c:showVal val="1"/>
            <c:showCatName val="0"/>
            <c:showSerName val="0"/>
            <c:showPercent val="0"/>
            <c:showBubbleSize val="0"/>
            <c:showLeaderLines val="1"/>
            <c:leaderLines>
              <c:spPr>
                <a:ln w="9525">
                  <a:solidFill>
                    <a:schemeClr val="bg2">
                      <a:lumMod val="90000"/>
                    </a:schemeClr>
                  </a:solidFill>
                </a:ln>
                <a:effectLst/>
              </c:spPr>
            </c:leaderLines>
            <c:extLst>
              <c:ext xmlns:c15="http://schemas.microsoft.com/office/drawing/2012/chart" uri="{CE6537A1-D6FC-4f65-9D91-7224C49458BB}"/>
            </c:extLst>
          </c:dLbls>
          <c:cat>
            <c:strRef>
              <c:f>'Ark1'!$A$2:$A$6</c:f>
              <c:strCache>
                <c:ptCount val="5"/>
                <c:pt idx="0">
                  <c:v>Uddannelse</c:v>
                </c:pt>
                <c:pt idx="1">
                  <c:v>Forskning (basistilskud)</c:v>
                </c:pt>
                <c:pt idx="2">
                  <c:v>Eksterne midler</c:v>
                </c:pt>
                <c:pt idx="3">
                  <c:v>Myndighedsbetjening</c:v>
                </c:pt>
                <c:pt idx="4">
                  <c:v>Øvrige</c:v>
                </c:pt>
              </c:strCache>
            </c:strRef>
          </c:cat>
          <c:val>
            <c:numRef>
              <c:f>'Ark1'!$B$2:$B$6</c:f>
              <c:numCache>
                <c:formatCode>General</c:formatCode>
                <c:ptCount val="5"/>
                <c:pt idx="0" formatCode="#,##0">
                  <c:v>1367</c:v>
                </c:pt>
                <c:pt idx="1">
                  <c:v>1017</c:v>
                </c:pt>
                <c:pt idx="2">
                  <c:v>921</c:v>
                </c:pt>
                <c:pt idx="3">
                  <c:v>20</c:v>
                </c:pt>
                <c:pt idx="4">
                  <c:v>110</c:v>
                </c:pt>
              </c:numCache>
            </c:numRef>
          </c:val>
          <c:extLst>
            <c:ext xmlns:c16="http://schemas.microsoft.com/office/drawing/2014/chart" uri="{C3380CC4-5D6E-409C-BE32-E72D297353CC}">
              <c16:uniqueId val="{00000008-92B4-46DB-9538-9F7C177AD08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0844185981528296"/>
          <c:y val="0.41845983982796153"/>
          <c:w val="0.26635998996703575"/>
          <c:h val="0.30752474372634242"/>
        </c:manualLayout>
      </c:layout>
      <c:overlay val="0"/>
      <c:spPr>
        <a:noFill/>
        <a:ln>
          <a:noFill/>
        </a:ln>
        <a:effectLst/>
      </c:spPr>
      <c:txPr>
        <a:bodyPr rot="0" spcFirstLastPara="1" vertOverflow="ellipsis" vert="horz" wrap="square" anchor="ctr" anchorCtr="1"/>
        <a:lstStyle/>
        <a:p>
          <a:pPr>
            <a:defRPr sz="115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6621025230124377E-2"/>
          <c:y val="4.9093630373810919E-2"/>
          <c:w val="0.88351972215937924"/>
          <c:h val="0.88469392303133654"/>
        </c:manualLayout>
      </c:layout>
      <c:pieChart>
        <c:varyColors val="1"/>
        <c:ser>
          <c:idx val="0"/>
          <c:order val="0"/>
          <c:tx>
            <c:strRef>
              <c:f>'Ark1'!$B$1</c:f>
              <c:strCache>
                <c:ptCount val="1"/>
                <c:pt idx="0">
                  <c:v>Studerende</c:v>
                </c:pt>
              </c:strCache>
            </c:strRef>
          </c:tx>
          <c:spPr>
            <a:solidFill>
              <a:srgbClr val="4406E0"/>
            </a:solidFill>
            <a:ln w="19050">
              <a:solidFill>
                <a:srgbClr val="F1F1F1"/>
              </a:solidFill>
            </a:ln>
            <a:effectLst/>
          </c:spPr>
          <c:dPt>
            <c:idx val="0"/>
            <c:bubble3D val="0"/>
            <c:spPr>
              <a:solidFill>
                <a:srgbClr val="4406E0"/>
              </a:solidFill>
              <a:ln w="19050">
                <a:solidFill>
                  <a:srgbClr val="F1F1F1"/>
                </a:solidFill>
              </a:ln>
              <a:effectLst/>
            </c:spPr>
            <c:extLst>
              <c:ext xmlns:c16="http://schemas.microsoft.com/office/drawing/2014/chart" uri="{C3380CC4-5D6E-409C-BE32-E72D297353CC}">
                <c16:uniqueId val="{00000002-7B01-42E5-8E1E-9140212B4C63}"/>
              </c:ext>
            </c:extLst>
          </c:dPt>
          <c:dPt>
            <c:idx val="1"/>
            <c:bubble3D val="0"/>
            <c:spPr>
              <a:solidFill>
                <a:srgbClr val="E78293"/>
              </a:solidFill>
              <a:ln w="19050">
                <a:solidFill>
                  <a:srgbClr val="F1F1F1"/>
                </a:solidFill>
              </a:ln>
              <a:effectLst/>
            </c:spPr>
            <c:extLst>
              <c:ext xmlns:c16="http://schemas.microsoft.com/office/drawing/2014/chart" uri="{C3380CC4-5D6E-409C-BE32-E72D297353CC}">
                <c16:uniqueId val="{00000003-7B01-42E5-8E1E-9140212B4C63}"/>
              </c:ext>
            </c:extLst>
          </c:dPt>
          <c:dPt>
            <c:idx val="2"/>
            <c:bubble3D val="0"/>
            <c:spPr>
              <a:solidFill>
                <a:srgbClr val="5CAF8D"/>
              </a:solidFill>
              <a:ln w="19050">
                <a:solidFill>
                  <a:srgbClr val="F1F1F1"/>
                </a:solidFill>
              </a:ln>
              <a:effectLst/>
            </c:spPr>
            <c:extLst>
              <c:ext xmlns:c16="http://schemas.microsoft.com/office/drawing/2014/chart" uri="{C3380CC4-5D6E-409C-BE32-E72D297353CC}">
                <c16:uniqueId val="{00000004-7B01-42E5-8E1E-9140212B4C63}"/>
              </c:ext>
            </c:extLst>
          </c:dPt>
          <c:dPt>
            <c:idx val="3"/>
            <c:bubble3D val="0"/>
            <c:spPr>
              <a:solidFill>
                <a:srgbClr val="DF8E2E"/>
              </a:solidFill>
              <a:ln w="19050">
                <a:solidFill>
                  <a:srgbClr val="F1F1F1"/>
                </a:solidFill>
              </a:ln>
              <a:effectLst/>
            </c:spPr>
            <c:extLst>
              <c:ext xmlns:c16="http://schemas.microsoft.com/office/drawing/2014/chart" uri="{C3380CC4-5D6E-409C-BE32-E72D297353CC}">
                <c16:uniqueId val="{00000005-7B01-42E5-8E1E-9140212B4C63}"/>
              </c:ext>
            </c:extLst>
          </c:dPt>
          <c:dLbls>
            <c:dLbl>
              <c:idx val="0"/>
              <c:layout>
                <c:manualLayout>
                  <c:x val="-7.0072947885842715E-2"/>
                  <c:y val="2.4015113950287166E-2"/>
                </c:manualLayout>
              </c:layout>
              <c:tx>
                <c:rich>
                  <a:bodyPr/>
                  <a:lstStyle/>
                  <a:p>
                    <a:fld id="{7AC9F1D6-5B96-43EA-A2E1-50A25D2CB9F1}" type="CATEGORYNAME">
                      <a:rPr lang="en-US"/>
                      <a:pPr/>
                      <a:t>[CATEGORY NAME]</a:t>
                    </a:fld>
                    <a:r>
                      <a:rPr lang="en-US" dirty="0"/>
                      <a:t>
8575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B01-42E5-8E1E-9140212B4C63}"/>
                </c:ext>
              </c:extLst>
            </c:dLbl>
            <c:dLbl>
              <c:idx val="1"/>
              <c:tx>
                <c:rich>
                  <a:bodyPr/>
                  <a:lstStyle/>
                  <a:p>
                    <a:fld id="{7497EB9F-980B-42FE-BADC-752BD8A88898}" type="CATEGORYNAME">
                      <a:rPr lang="en-US"/>
                      <a:pPr/>
                      <a:t>[CATEGORY NAME]</a:t>
                    </a:fld>
                    <a:r>
                      <a:rPr lang="en-US" dirty="0"/>
                      <a:t>
4234</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01-42E5-8E1E-9140212B4C63}"/>
                </c:ext>
              </c:extLst>
            </c:dLbl>
            <c:dLbl>
              <c:idx val="2"/>
              <c:tx>
                <c:rich>
                  <a:bodyPr/>
                  <a:lstStyle/>
                  <a:p>
                    <a:r>
                      <a:rPr lang="en-US" dirty="0"/>
                      <a:t>ENG
2869</a:t>
                    </a:r>
                  </a:p>
                </c:rich>
              </c:tx>
              <c:dLblPos val="inEnd"/>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7B01-42E5-8E1E-9140212B4C63}"/>
                </c:ext>
              </c:extLst>
            </c:dLbl>
            <c:dLbl>
              <c:idx val="3"/>
              <c:tx>
                <c:rich>
                  <a:bodyPr/>
                  <a:lstStyle/>
                  <a:p>
                    <a:fld id="{0713411A-574B-4F0D-B910-00EAD41EC293}" type="CATEGORYNAME">
                      <a:rPr lang="en-US"/>
                      <a:pPr/>
                      <a:t>[CATEGORY NAME]</a:t>
                    </a:fld>
                    <a:r>
                      <a:rPr lang="en-US" dirty="0"/>
                      <a:t>
2014</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B01-42E5-8E1E-9140212B4C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inEnd"/>
            <c:showLegendKey val="0"/>
            <c:showVal val="0"/>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'Ark1'!$A$2:$A$5</c:f>
              <c:strCache>
                <c:ptCount val="4"/>
                <c:pt idx="0">
                  <c:v>SSH</c:v>
                </c:pt>
                <c:pt idx="1">
                  <c:v>TECH</c:v>
                </c:pt>
                <c:pt idx="2">
                  <c:v>ENG</c:v>
                </c:pt>
                <c:pt idx="3">
                  <c:v>SUND</c:v>
                </c:pt>
              </c:strCache>
            </c:strRef>
          </c:cat>
          <c:val>
            <c:numRef>
              <c:f>'Ark1'!$B$2:$B$5</c:f>
              <c:numCache>
                <c:formatCode>#,##0</c:formatCode>
                <c:ptCount val="4"/>
                <c:pt idx="0">
                  <c:v>8575</c:v>
                </c:pt>
                <c:pt idx="1">
                  <c:v>4234</c:v>
                </c:pt>
                <c:pt idx="2" formatCode="0">
                  <c:v>2869</c:v>
                </c:pt>
                <c:pt idx="3">
                  <c:v>2014</c:v>
                </c:pt>
              </c:numCache>
            </c:numRef>
          </c:val>
          <c:extLst>
            <c:ext xmlns:c16="http://schemas.microsoft.com/office/drawing/2014/chart" uri="{C3380CC4-5D6E-409C-BE32-E72D297353CC}">
              <c16:uniqueId val="{00000000-7B01-42E5-8E1E-9140212B4C63}"/>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05323667094891E-2"/>
          <c:y val="1.7884407324644334E-2"/>
          <c:w val="0.89575754723569567"/>
          <c:h val="0.82525944961351305"/>
        </c:manualLayout>
      </c:layout>
      <c:lineChart>
        <c:grouping val="standard"/>
        <c:varyColors val="0"/>
        <c:ser>
          <c:idx val="0"/>
          <c:order val="0"/>
          <c:tx>
            <c:strRef>
              <c:f>'Ark1'!$B$1</c:f>
              <c:strCache>
                <c:ptCount val="1"/>
                <c:pt idx="0">
                  <c:v>Bacheloroptag</c:v>
                </c:pt>
              </c:strCache>
            </c:strRef>
          </c:tx>
          <c:spPr>
            <a:ln w="28575" cap="rnd">
              <a:solidFill>
                <a:srgbClr val="4406E0"/>
              </a:solidFill>
              <a:round/>
            </a:ln>
            <a:effectLst/>
          </c:spPr>
          <c:marker>
            <c:symbol val="none"/>
          </c:marker>
          <c:dLbls>
            <c:dLbl>
              <c:idx val="6"/>
              <c:layout>
                <c:manualLayout>
                  <c:x val="-4.1133364073886534E-2"/>
                  <c:y val="3.89744457135680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4E-4DC7-AB0F-1552C7A2819A}"/>
                </c:ext>
              </c:extLst>
            </c:dLbl>
            <c:dLbl>
              <c:idx val="7"/>
              <c:layout>
                <c:manualLayout>
                  <c:x val="-3.4117338109431843E-2"/>
                  <c:y val="4.54058723989753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4E-4DC7-AB0F-1552C7A2819A}"/>
                </c:ext>
              </c:extLst>
            </c:dLbl>
            <c:dLbl>
              <c:idx val="8"/>
              <c:layout>
                <c:manualLayout>
                  <c:x val="-4.1779850879658118E-2"/>
                  <c:y val="4.21901590562716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4E-4DC7-AB0F-1552C7A2819A}"/>
                </c:ext>
              </c:extLst>
            </c:dLbl>
            <c:dLbl>
              <c:idx val="9"/>
              <c:layout>
                <c:manualLayout>
                  <c:x val="-1.516556458698445E-2"/>
                  <c:y val="2.6111655999218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4E-4DC7-AB0F-1552C7A281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da-DK"/>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'Ark1'!$B$2:$B$11</c:f>
              <c:numCache>
                <c:formatCode>#,##0</c:formatCode>
                <c:ptCount val="10"/>
                <c:pt idx="0">
                  <c:v>4550</c:v>
                </c:pt>
                <c:pt idx="1">
                  <c:v>4462</c:v>
                </c:pt>
                <c:pt idx="2">
                  <c:v>4320</c:v>
                </c:pt>
                <c:pt idx="3">
                  <c:v>4025</c:v>
                </c:pt>
                <c:pt idx="4">
                  <c:v>4214</c:v>
                </c:pt>
                <c:pt idx="5">
                  <c:v>3954</c:v>
                </c:pt>
                <c:pt idx="6">
                  <c:v>3371</c:v>
                </c:pt>
                <c:pt idx="7">
                  <c:v>3452</c:v>
                </c:pt>
                <c:pt idx="8">
                  <c:v>3425</c:v>
                </c:pt>
                <c:pt idx="9">
                  <c:v>3270</c:v>
                </c:pt>
              </c:numCache>
            </c:numRef>
          </c:val>
          <c:smooth val="0"/>
          <c:extLst>
            <c:ext xmlns:c16="http://schemas.microsoft.com/office/drawing/2014/chart" uri="{C3380CC4-5D6E-409C-BE32-E72D297353CC}">
              <c16:uniqueId val="{00000004-C14E-4DC7-AB0F-1552C7A2819A}"/>
            </c:ext>
          </c:extLst>
        </c:ser>
        <c:ser>
          <c:idx val="1"/>
          <c:order val="1"/>
          <c:tx>
            <c:strRef>
              <c:f>'Ark1'!$C$1</c:f>
              <c:strCache>
                <c:ptCount val="1"/>
                <c:pt idx="0">
                  <c:v>Kandidatoptag</c:v>
                </c:pt>
              </c:strCache>
            </c:strRef>
          </c:tx>
          <c:spPr>
            <a:ln w="28575" cap="rnd">
              <a:solidFill>
                <a:schemeClr val="accent2"/>
              </a:solidFill>
              <a:round/>
            </a:ln>
            <a:effectLst/>
          </c:spPr>
          <c:marker>
            <c:symbol val="none"/>
          </c:marker>
          <c:dLbls>
            <c:dLbl>
              <c:idx val="6"/>
              <c:layout>
                <c:manualLayout>
                  <c:x val="-3.9217735881330144E-2"/>
                  <c:y val="-4.2190159056271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4E-4DC7-AB0F-1552C7A2819A}"/>
                </c:ext>
              </c:extLst>
            </c:dLbl>
            <c:dLbl>
              <c:idx val="7"/>
              <c:layout>
                <c:manualLayout>
                  <c:x val="-3.4117338109431981E-2"/>
                  <c:y val="-5.82687257697898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4E-4DC7-AB0F-1552C7A2819A}"/>
                </c:ext>
              </c:extLst>
            </c:dLbl>
            <c:dLbl>
              <c:idx val="8"/>
              <c:layout>
                <c:manualLayout>
                  <c:x val="-4.3695479072214646E-2"/>
                  <c:y val="-5.18372990843826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4E-4DC7-AB0F-1552C7A2819A}"/>
                </c:ext>
              </c:extLst>
            </c:dLbl>
            <c:dLbl>
              <c:idx val="9"/>
              <c:layout>
                <c:manualLayout>
                  <c:x val="-2.8892801597181401E-2"/>
                  <c:y val="-4.5405872398975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4E-4DC7-AB0F-1552C7A281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2060"/>
                    </a:solidFill>
                    <a:latin typeface="Arial" panose="020B0604020202020204" pitchFamily="34" charset="0"/>
                    <a:ea typeface="+mn-ea"/>
                    <a:cs typeface="Arial" panose="020B0604020202020204" pitchFamily="34" charset="0"/>
                  </a:defRPr>
                </a:pPr>
                <a:endParaRPr lang="da-DK"/>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'Ark1'!$C$2:$C$11</c:f>
              <c:numCache>
                <c:formatCode>#,##0</c:formatCode>
                <c:ptCount val="10"/>
                <c:pt idx="0">
                  <c:v>3959</c:v>
                </c:pt>
                <c:pt idx="1">
                  <c:v>3927</c:v>
                </c:pt>
                <c:pt idx="2">
                  <c:v>3716</c:v>
                </c:pt>
                <c:pt idx="3">
                  <c:v>3765</c:v>
                </c:pt>
                <c:pt idx="4">
                  <c:v>3735</c:v>
                </c:pt>
                <c:pt idx="5">
                  <c:v>3649</c:v>
                </c:pt>
                <c:pt idx="6">
                  <c:v>3441</c:v>
                </c:pt>
                <c:pt idx="7">
                  <c:v>3516</c:v>
                </c:pt>
                <c:pt idx="8">
                  <c:v>3800</c:v>
                </c:pt>
                <c:pt idx="9">
                  <c:v>3431</c:v>
                </c:pt>
              </c:numCache>
            </c:numRef>
          </c:val>
          <c:smooth val="0"/>
          <c:extLst>
            <c:ext xmlns:c16="http://schemas.microsoft.com/office/drawing/2014/chart" uri="{C3380CC4-5D6E-409C-BE32-E72D297353CC}">
              <c16:uniqueId val="{00000009-C14E-4DC7-AB0F-1552C7A2819A}"/>
            </c:ext>
          </c:extLst>
        </c:ser>
        <c:dLbls>
          <c:dLblPos val="ctr"/>
          <c:showLegendKey val="0"/>
          <c:showVal val="1"/>
          <c:showCatName val="0"/>
          <c:showSerName val="0"/>
          <c:showPercent val="0"/>
          <c:showBubbleSize val="0"/>
        </c:dLbls>
        <c:smooth val="0"/>
        <c:axId val="919555503"/>
        <c:axId val="356341328"/>
      </c:lineChart>
      <c:catAx>
        <c:axId val="91955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4406E0"/>
                </a:solidFill>
                <a:latin typeface="+mn-lt"/>
                <a:ea typeface="+mn-ea"/>
                <a:cs typeface="+mn-cs"/>
              </a:defRPr>
            </a:pPr>
            <a:endParaRPr lang="da-DK"/>
          </a:p>
        </c:txPr>
        <c:crossAx val="356341328"/>
        <c:crosses val="autoZero"/>
        <c:auto val="1"/>
        <c:lblAlgn val="ctr"/>
        <c:lblOffset val="100"/>
        <c:noMultiLvlLbl val="0"/>
      </c:catAx>
      <c:valAx>
        <c:axId val="356341328"/>
        <c:scaling>
          <c:orientation val="minMax"/>
          <c:min val="3200"/>
        </c:scaling>
        <c:delete val="0"/>
        <c:axPos val="l"/>
        <c:majorGridlines>
          <c:spPr>
            <a:ln w="9525" cap="flat" cmpd="sng" algn="ctr">
              <a:solidFill>
                <a:schemeClr val="tx2">
                  <a:lumMod val="25000"/>
                  <a:lumOff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406E0"/>
                </a:solidFill>
                <a:latin typeface="Arial" panose="020B0604020202020204" pitchFamily="34" charset="0"/>
                <a:ea typeface="+mn-ea"/>
                <a:cs typeface="Arial" panose="020B0604020202020204" pitchFamily="34" charset="0"/>
              </a:defRPr>
            </a:pPr>
            <a:endParaRPr lang="da-DK"/>
          </a:p>
        </c:txPr>
        <c:crossAx val="9195555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6621025230124377E-2"/>
          <c:y val="4.9093630373810919E-2"/>
          <c:w val="0.88351972215937924"/>
          <c:h val="0.88469392303133654"/>
        </c:manualLayout>
      </c:layout>
      <c:pieChart>
        <c:varyColors val="1"/>
        <c:ser>
          <c:idx val="0"/>
          <c:order val="0"/>
          <c:tx>
            <c:strRef>
              <c:f>'Ark1'!$B$1</c:f>
              <c:strCache>
                <c:ptCount val="1"/>
                <c:pt idx="0">
                  <c:v>Studerende</c:v>
                </c:pt>
              </c:strCache>
            </c:strRef>
          </c:tx>
          <c:spPr>
            <a:solidFill>
              <a:srgbClr val="4406E0"/>
            </a:solidFill>
            <a:ln w="19050">
              <a:solidFill>
                <a:srgbClr val="F1F1F1"/>
              </a:solidFill>
            </a:ln>
            <a:effectLst/>
          </c:spPr>
          <c:dPt>
            <c:idx val="0"/>
            <c:bubble3D val="0"/>
            <c:spPr>
              <a:solidFill>
                <a:srgbClr val="4406E0"/>
              </a:solidFill>
              <a:ln w="19050">
                <a:solidFill>
                  <a:srgbClr val="F1F1F1"/>
                </a:solidFill>
              </a:ln>
              <a:effectLst/>
            </c:spPr>
            <c:extLst>
              <c:ext xmlns:c16="http://schemas.microsoft.com/office/drawing/2014/chart" uri="{C3380CC4-5D6E-409C-BE32-E72D297353CC}">
                <c16:uniqueId val="{00000001-92B4-46DB-9538-9F7C177AD08C}"/>
              </c:ext>
            </c:extLst>
          </c:dPt>
          <c:dPt>
            <c:idx val="1"/>
            <c:bubble3D val="0"/>
            <c:spPr>
              <a:solidFill>
                <a:srgbClr val="E78293"/>
              </a:solidFill>
              <a:ln w="19050">
                <a:solidFill>
                  <a:srgbClr val="F1F1F1"/>
                </a:solidFill>
              </a:ln>
              <a:effectLst/>
            </c:spPr>
            <c:extLst>
              <c:ext xmlns:c16="http://schemas.microsoft.com/office/drawing/2014/chart" uri="{C3380CC4-5D6E-409C-BE32-E72D297353CC}">
                <c16:uniqueId val="{00000003-92B4-46DB-9538-9F7C177AD08C}"/>
              </c:ext>
            </c:extLst>
          </c:dPt>
          <c:dPt>
            <c:idx val="2"/>
            <c:bubble3D val="0"/>
            <c:spPr>
              <a:solidFill>
                <a:srgbClr val="5CAF8D"/>
              </a:solidFill>
              <a:ln w="19050">
                <a:solidFill>
                  <a:srgbClr val="F1F1F1"/>
                </a:solidFill>
              </a:ln>
              <a:effectLst/>
            </c:spPr>
            <c:extLst>
              <c:ext xmlns:c16="http://schemas.microsoft.com/office/drawing/2014/chart" uri="{C3380CC4-5D6E-409C-BE32-E72D297353CC}">
                <c16:uniqueId val="{00000005-92B4-46DB-9538-9F7C177AD08C}"/>
              </c:ext>
            </c:extLst>
          </c:dPt>
          <c:dPt>
            <c:idx val="3"/>
            <c:bubble3D val="0"/>
            <c:spPr>
              <a:solidFill>
                <a:srgbClr val="DF8E2E"/>
              </a:solidFill>
              <a:ln w="19050">
                <a:solidFill>
                  <a:srgbClr val="F1F1F1"/>
                </a:solidFill>
              </a:ln>
              <a:effectLst/>
            </c:spPr>
            <c:extLst>
              <c:ext xmlns:c16="http://schemas.microsoft.com/office/drawing/2014/chart" uri="{C3380CC4-5D6E-409C-BE32-E72D297353CC}">
                <c16:uniqueId val="{00000007-92B4-46DB-9538-9F7C177AD08C}"/>
              </c:ext>
            </c:extLst>
          </c:dPt>
          <c:dLbls>
            <c:dLbl>
              <c:idx val="0"/>
              <c:layout>
                <c:manualLayout>
                  <c:x val="-7.0072947885842715E-2"/>
                  <c:y val="2.4015113950287166E-2"/>
                </c:manualLayout>
              </c:layout>
              <c:tx>
                <c:rich>
                  <a:bodyPr/>
                  <a:lstStyle/>
                  <a:p>
                    <a:fld id="{7AC9F1D6-5B96-43EA-A2E1-50A25D2CB9F1}" type="CATEGORYNAME">
                      <a:rPr lang="en-US"/>
                      <a:pPr/>
                      <a:t>[CATEGORY NAME]</a:t>
                    </a:fld>
                    <a:r>
                      <a:rPr lang="en-US"/>
                      <a:t>
8766</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B4-46DB-9538-9F7C177AD08C}"/>
                </c:ext>
              </c:extLst>
            </c:dLbl>
            <c:dLbl>
              <c:idx val="1"/>
              <c:layout>
                <c:manualLayout>
                  <c:x val="8.4605731344275098E-2"/>
                  <c:y val="-0.13981880083249679"/>
                </c:manualLayout>
              </c:layout>
              <c:tx>
                <c:rich>
                  <a:bodyPr/>
                  <a:lstStyle/>
                  <a:p>
                    <a:fld id="{7497EB9F-980B-42FE-BADC-752BD8A88898}" type="CATEGORYNAME">
                      <a:rPr lang="en-US"/>
                      <a:pPr/>
                      <a:t>[CATEGORY NAME]</a:t>
                    </a:fld>
                    <a:r>
                      <a:rPr lang="en-US"/>
                      <a:t>
4221</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B4-46DB-9538-9F7C177AD08C}"/>
                </c:ext>
              </c:extLst>
            </c:dLbl>
            <c:dLbl>
              <c:idx val="2"/>
              <c:layout>
                <c:manualLayout>
                  <c:x val="0.12998821539734801"/>
                  <c:y val="5.2526854504844907E-2"/>
                </c:manualLayout>
              </c:layout>
              <c:tx>
                <c:rich>
                  <a:bodyPr/>
                  <a:lstStyle/>
                  <a:p>
                    <a:fld id="{EE3AC005-4245-4F3C-ABEE-0386FBCC84B2}" type="CATEGORYNAME">
                      <a:rPr lang="en-US"/>
                      <a:pPr/>
                      <a:t>[CATEGORY NAME]</a:t>
                    </a:fld>
                    <a:r>
                      <a:rPr lang="en-US"/>
                      <a:t>
3007</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2B4-46DB-9538-9F7C177AD08C}"/>
                </c:ext>
              </c:extLst>
            </c:dLbl>
            <c:dLbl>
              <c:idx val="3"/>
              <c:layout>
                <c:manualLayout>
                  <c:x val="8.3557711337438223E-2"/>
                  <c:y val="0.10968468341436452"/>
                </c:manualLayout>
              </c:layout>
              <c:tx>
                <c:rich>
                  <a:bodyPr/>
                  <a:lstStyle/>
                  <a:p>
                    <a:fld id="{0713411A-574B-4F0D-B910-00EAD41EC293}" type="CATEGORYNAME">
                      <a:rPr lang="en-US"/>
                      <a:pPr/>
                      <a:t>[CATEGORY NAME]</a:t>
                    </a:fld>
                    <a:r>
                      <a:rPr lang="en-US"/>
                      <a:t>
1940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2B4-46DB-9538-9F7C177AD08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da-DK"/>
              </a:p>
            </c:txPr>
            <c:dLblPos val="inEnd"/>
            <c:showLegendKey val="0"/>
            <c:showVal val="0"/>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'Ark1'!$A$2:$A$5</c:f>
              <c:strCache>
                <c:ptCount val="4"/>
                <c:pt idx="0">
                  <c:v>SSH</c:v>
                </c:pt>
                <c:pt idx="1">
                  <c:v>TECH</c:v>
                </c:pt>
                <c:pt idx="2">
                  <c:v>ENG</c:v>
                </c:pt>
                <c:pt idx="3">
                  <c:v>SUND</c:v>
                </c:pt>
              </c:strCache>
            </c:strRef>
          </c:cat>
          <c:val>
            <c:numRef>
              <c:f>'Ark1'!$B$2:$B$5</c:f>
              <c:numCache>
                <c:formatCode>0</c:formatCode>
                <c:ptCount val="4"/>
                <c:pt idx="0">
                  <c:v>8766</c:v>
                </c:pt>
                <c:pt idx="1">
                  <c:v>4221</c:v>
                </c:pt>
                <c:pt idx="2">
                  <c:v>3007</c:v>
                </c:pt>
                <c:pt idx="3">
                  <c:v>1940</c:v>
                </c:pt>
              </c:numCache>
            </c:numRef>
          </c:val>
          <c:extLst>
            <c:ext xmlns:c16="http://schemas.microsoft.com/office/drawing/2014/chart" uri="{C3380CC4-5D6E-409C-BE32-E72D297353CC}">
              <c16:uniqueId val="{00000008-92B4-46DB-9538-9F7C177AD08C}"/>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9.6621025230124377E-2"/>
          <c:y val="4.9093630373810919E-2"/>
          <c:w val="0.88351972215937924"/>
          <c:h val="0.88469392303133654"/>
        </c:manualLayout>
      </c:layout>
      <c:barChart>
        <c:barDir val="col"/>
        <c:grouping val="clustered"/>
        <c:varyColors val="0"/>
        <c:ser>
          <c:idx val="0"/>
          <c:order val="0"/>
          <c:tx>
            <c:strRef>
              <c:f>'Ark1'!$B$1</c:f>
              <c:strCache>
                <c:ptCount val="1"/>
                <c:pt idx="0">
                  <c:v>Studerende</c:v>
                </c:pt>
              </c:strCache>
            </c:strRef>
          </c:tx>
          <c:spPr>
            <a:solidFill>
              <a:srgbClr val="4406E0"/>
            </a:solidFill>
            <a:ln w="19050">
              <a:solidFill>
                <a:srgbClr val="F1F1F1"/>
              </a:solidFill>
            </a:ln>
            <a:effectLst/>
          </c:spPr>
          <c:invertIfNegative val="0"/>
          <c:dPt>
            <c:idx val="0"/>
            <c:invertIfNegative val="0"/>
            <c:bubble3D val="0"/>
            <c:spPr>
              <a:solidFill>
                <a:srgbClr val="4406E0"/>
              </a:solidFill>
              <a:ln w="19050">
                <a:solidFill>
                  <a:srgbClr val="F1F1F1"/>
                </a:solidFill>
              </a:ln>
              <a:effectLst/>
            </c:spPr>
            <c:extLst>
              <c:ext xmlns:c16="http://schemas.microsoft.com/office/drawing/2014/chart" uri="{C3380CC4-5D6E-409C-BE32-E72D297353CC}">
                <c16:uniqueId val="{00000001-C06E-472D-8551-1518CBA075C3}"/>
              </c:ext>
            </c:extLst>
          </c:dPt>
          <c:dPt>
            <c:idx val="1"/>
            <c:invertIfNegative val="0"/>
            <c:bubble3D val="0"/>
            <c:spPr>
              <a:solidFill>
                <a:srgbClr val="DF8E2E"/>
              </a:solidFill>
              <a:ln w="19050">
                <a:solidFill>
                  <a:srgbClr val="F1F1F1"/>
                </a:solidFill>
              </a:ln>
              <a:effectLst/>
            </c:spPr>
            <c:extLst>
              <c:ext xmlns:c16="http://schemas.microsoft.com/office/drawing/2014/chart" uri="{C3380CC4-5D6E-409C-BE32-E72D297353CC}">
                <c16:uniqueId val="{00000003-C06E-472D-8551-1518CBA075C3}"/>
              </c:ext>
            </c:extLst>
          </c:dPt>
          <c:dPt>
            <c:idx val="2"/>
            <c:invertIfNegative val="0"/>
            <c:bubble3D val="0"/>
            <c:spPr>
              <a:solidFill>
                <a:srgbClr val="5CAF8D"/>
              </a:solidFill>
              <a:ln w="19050">
                <a:solidFill>
                  <a:srgbClr val="F1F1F1"/>
                </a:solidFill>
              </a:ln>
              <a:effectLst/>
            </c:spPr>
            <c:extLst>
              <c:ext xmlns:c16="http://schemas.microsoft.com/office/drawing/2014/chart" uri="{C3380CC4-5D6E-409C-BE32-E72D297353CC}">
                <c16:uniqueId val="{00000005-C06E-472D-8551-1518CBA075C3}"/>
              </c:ext>
            </c:extLst>
          </c:dPt>
          <c:dPt>
            <c:idx val="3"/>
            <c:invertIfNegative val="0"/>
            <c:bubble3D val="0"/>
            <c:spPr>
              <a:solidFill>
                <a:srgbClr val="E78293"/>
              </a:solidFill>
              <a:ln w="19050">
                <a:solidFill>
                  <a:srgbClr val="F1F1F1"/>
                </a:solidFill>
              </a:ln>
              <a:effectLst/>
            </c:spPr>
            <c:extLst>
              <c:ext xmlns:c16="http://schemas.microsoft.com/office/drawing/2014/chart" uri="{C3380CC4-5D6E-409C-BE32-E72D297353CC}">
                <c16:uniqueId val="{00000007-C06E-472D-8551-1518CBA075C3}"/>
              </c:ext>
            </c:extLst>
          </c:dPt>
          <c:dLbls>
            <c:dLbl>
              <c:idx val="0"/>
              <c:layout>
                <c:manualLayout>
                  <c:x val="-6.3578381101455535E-3"/>
                  <c:y val="-7.3232989091811633E-3"/>
                </c:manualLayout>
              </c:layout>
              <c:tx>
                <c:rich>
                  <a:bodyPr/>
                  <a:lstStyle/>
                  <a:p>
                    <a:fld id="{7AC9F1D6-5B96-43EA-A2E1-50A25D2CB9F1}" type="CATEGORYNAME">
                      <a:rPr lang="en-US"/>
                      <a:pPr/>
                      <a:t>[CATEGORY NAME]</a:t>
                    </a:fld>
                    <a:r>
                      <a:rPr lang="en-US"/>
                      <a:t>
8766</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06E-472D-8551-1518CBA075C3}"/>
                </c:ext>
              </c:extLst>
            </c:dLbl>
            <c:dLbl>
              <c:idx val="1"/>
              <c:layout>
                <c:manualLayout>
                  <c:x val="-1.0800245795118144E-3"/>
                  <c:y val="-1.4464876930365907E-2"/>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DF8E2E"/>
                        </a:solidFill>
                        <a:latin typeface="Arial" panose="020B0604020202020204" pitchFamily="34" charset="0"/>
                        <a:ea typeface="+mn-ea"/>
                        <a:cs typeface="Arial" panose="020B0604020202020204" pitchFamily="34" charset="0"/>
                      </a:defRPr>
                    </a:pPr>
                    <a:fld id="{7497EB9F-980B-42FE-BADC-752BD8A88898}" type="CATEGORYNAME">
                      <a:rPr lang="en-US">
                        <a:solidFill>
                          <a:srgbClr val="DF8E2E"/>
                        </a:solidFill>
                      </a:rPr>
                      <a:pPr>
                        <a:defRPr>
                          <a:solidFill>
                            <a:srgbClr val="DF8E2E"/>
                          </a:solidFill>
                          <a:latin typeface="Arial" panose="020B0604020202020204" pitchFamily="34" charset="0"/>
                          <a:cs typeface="Arial" panose="020B0604020202020204" pitchFamily="34" charset="0"/>
                        </a:defRPr>
                      </a:pPr>
                      <a:t>[CATEGORY NAME]</a:t>
                    </a:fld>
                    <a:r>
                      <a:rPr lang="en-US">
                        <a:solidFill>
                          <a:srgbClr val="DF8E2E"/>
                        </a:solidFill>
                      </a:rPr>
                      <a:t>
4221</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DF8E2E"/>
                      </a:solidFill>
                      <a:latin typeface="Arial" panose="020B0604020202020204" pitchFamily="34" charset="0"/>
                      <a:ea typeface="+mn-ea"/>
                      <a:cs typeface="Arial" panose="020B0604020202020204" pitchFamily="34" charset="0"/>
                    </a:defRPr>
                  </a:pPr>
                  <a:endParaRPr lang="da-DK"/>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06E-472D-8551-1518CBA075C3}"/>
                </c:ext>
              </c:extLst>
            </c:dLbl>
            <c:dLbl>
              <c:idx val="2"/>
              <c:layout>
                <c:manualLayout>
                  <c:x val="3.6104617931133326E-4"/>
                  <c:y val="-1.0150107446220488E-2"/>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5CAF8D"/>
                        </a:solidFill>
                        <a:latin typeface="Arial" panose="020B0604020202020204" pitchFamily="34" charset="0"/>
                        <a:ea typeface="+mn-ea"/>
                        <a:cs typeface="Arial" panose="020B0604020202020204" pitchFamily="34" charset="0"/>
                      </a:defRPr>
                    </a:pPr>
                    <a:fld id="{EE3AC005-4245-4F3C-ABEE-0386FBCC84B2}" type="CATEGORYNAME">
                      <a:rPr lang="en-US">
                        <a:solidFill>
                          <a:srgbClr val="5CAF8D"/>
                        </a:solidFill>
                      </a:rPr>
                      <a:pPr>
                        <a:defRPr>
                          <a:solidFill>
                            <a:srgbClr val="5CAF8D"/>
                          </a:solidFill>
                          <a:latin typeface="Arial" panose="020B0604020202020204" pitchFamily="34" charset="0"/>
                          <a:cs typeface="Arial" panose="020B0604020202020204" pitchFamily="34" charset="0"/>
                        </a:defRPr>
                      </a:pPr>
                      <a:t>[CATEGORY NAME]</a:t>
                    </a:fld>
                    <a:r>
                      <a:rPr lang="en-US">
                        <a:solidFill>
                          <a:srgbClr val="5CAF8D"/>
                        </a:solidFill>
                      </a:rPr>
                      <a:t>
3007</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5CAF8D"/>
                      </a:solidFill>
                      <a:latin typeface="Arial" panose="020B0604020202020204" pitchFamily="34" charset="0"/>
                      <a:ea typeface="+mn-ea"/>
                      <a:cs typeface="Arial" panose="020B0604020202020204" pitchFamily="34" charset="0"/>
                    </a:defRPr>
                  </a:pPr>
                  <a:endParaRPr lang="da-DK"/>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06E-472D-8551-1518CBA075C3}"/>
                </c:ext>
              </c:extLst>
            </c:dLbl>
            <c:dLbl>
              <c:idx val="3"/>
              <c:layout>
                <c:manualLayout>
                  <c:x val="-2.1280445863486831E-3"/>
                  <c:y val="-8.95385170729498E-3"/>
                </c:manualLayout>
              </c:layout>
              <c:tx>
                <c:rich>
                  <a:bodyPr rot="0" spcFirstLastPara="1" vertOverflow="ellipsis" vert="horz" wrap="square" lIns="38100" tIns="19050" rIns="38100" bIns="19050" anchor="ctr" anchorCtr="1">
                    <a:spAutoFit/>
                  </a:bodyPr>
                  <a:lstStyle/>
                  <a:p>
                    <a:pPr>
                      <a:defRPr sz="1197" b="1" i="0" u="none" strike="noStrike" kern="1200" baseline="0">
                        <a:solidFill>
                          <a:srgbClr val="E78293"/>
                        </a:solidFill>
                        <a:latin typeface="Arial" panose="020B0604020202020204" pitchFamily="34" charset="0"/>
                        <a:ea typeface="+mn-ea"/>
                        <a:cs typeface="Arial" panose="020B0604020202020204" pitchFamily="34" charset="0"/>
                      </a:defRPr>
                    </a:pPr>
                    <a:fld id="{0713411A-574B-4F0D-B910-00EAD41EC293}" type="CATEGORYNAME">
                      <a:rPr lang="en-US">
                        <a:solidFill>
                          <a:srgbClr val="E78293"/>
                        </a:solidFill>
                      </a:rPr>
                      <a:pPr>
                        <a:defRPr>
                          <a:solidFill>
                            <a:srgbClr val="E78293"/>
                          </a:solidFill>
                          <a:latin typeface="Arial" panose="020B0604020202020204" pitchFamily="34" charset="0"/>
                          <a:cs typeface="Arial" panose="020B0604020202020204" pitchFamily="34" charset="0"/>
                        </a:defRPr>
                      </a:pPr>
                      <a:t>[CATEGORY NAME]</a:t>
                    </a:fld>
                    <a:r>
                      <a:rPr lang="en-US">
                        <a:solidFill>
                          <a:srgbClr val="E78293"/>
                        </a:solidFill>
                      </a:rPr>
                      <a:t>
1940</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E78293"/>
                      </a:solidFill>
                      <a:latin typeface="Arial" panose="020B0604020202020204" pitchFamily="34" charset="0"/>
                      <a:ea typeface="+mn-ea"/>
                      <a:cs typeface="Arial" panose="020B0604020202020204" pitchFamily="34" charset="0"/>
                    </a:defRPr>
                  </a:pPr>
                  <a:endParaRPr lang="da-DK"/>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06E-472D-8551-1518CBA075C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406E0"/>
                    </a:solidFill>
                    <a:latin typeface="Arial" panose="020B0604020202020204" pitchFamily="34" charset="0"/>
                    <a:ea typeface="+mn-ea"/>
                    <a:cs typeface="Arial" panose="020B0604020202020204" pitchFamily="34" charset="0"/>
                  </a:defRPr>
                </a:pPr>
                <a:endParaRPr lang="da-DK"/>
              </a:p>
            </c:txPr>
            <c:dLblPos val="inEnd"/>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'Ark1'!$A$2:$A$5</c:f>
              <c:strCache>
                <c:ptCount val="4"/>
                <c:pt idx="0">
                  <c:v>SSH</c:v>
                </c:pt>
                <c:pt idx="1">
                  <c:v>TECH</c:v>
                </c:pt>
                <c:pt idx="2">
                  <c:v>ENG</c:v>
                </c:pt>
                <c:pt idx="3">
                  <c:v>SUND</c:v>
                </c:pt>
              </c:strCache>
            </c:strRef>
          </c:cat>
          <c:val>
            <c:numRef>
              <c:f>'Ark1'!$B$2:$B$5</c:f>
              <c:numCache>
                <c:formatCode>0</c:formatCode>
                <c:ptCount val="4"/>
                <c:pt idx="0">
                  <c:v>8766</c:v>
                </c:pt>
                <c:pt idx="1">
                  <c:v>4221</c:v>
                </c:pt>
                <c:pt idx="2">
                  <c:v>3007</c:v>
                </c:pt>
                <c:pt idx="3">
                  <c:v>1940</c:v>
                </c:pt>
              </c:numCache>
            </c:numRef>
          </c:val>
          <c:extLst>
            <c:ext xmlns:c16="http://schemas.microsoft.com/office/drawing/2014/chart" uri="{C3380CC4-5D6E-409C-BE32-E72D297353CC}">
              <c16:uniqueId val="{00000008-C06E-472D-8551-1518CBA075C3}"/>
            </c:ext>
          </c:extLst>
        </c:ser>
        <c:dLbls>
          <c:showLegendKey val="0"/>
          <c:showVal val="0"/>
          <c:showCatName val="0"/>
          <c:showSerName val="0"/>
          <c:showPercent val="0"/>
          <c:showBubbleSize val="0"/>
        </c:dLbls>
        <c:gapWidth val="100"/>
        <c:axId val="1663444352"/>
        <c:axId val="1663443392"/>
      </c:barChart>
      <c:catAx>
        <c:axId val="1663444352"/>
        <c:scaling>
          <c:orientation val="minMax"/>
        </c:scaling>
        <c:delete val="0"/>
        <c:axPos val="b"/>
        <c:numFmt formatCode="General" sourceLinked="1"/>
        <c:majorTickMark val="out"/>
        <c:minorTickMark val="none"/>
        <c:tickLblPos val="nextTo"/>
        <c:spPr>
          <a:noFill/>
          <a:ln w="3175" cap="flat" cmpd="sng" algn="ctr">
            <a:solidFill>
              <a:schemeClr val="accent4">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rgbClr val="4406E0"/>
                </a:solidFill>
                <a:latin typeface="Arial" panose="020B0604020202020204" pitchFamily="34" charset="0"/>
                <a:ea typeface="+mn-ea"/>
                <a:cs typeface="Arial" panose="020B0604020202020204" pitchFamily="34" charset="0"/>
              </a:defRPr>
            </a:pPr>
            <a:endParaRPr lang="da-DK"/>
          </a:p>
        </c:txPr>
        <c:crossAx val="1663443392"/>
        <c:crosses val="autoZero"/>
        <c:auto val="1"/>
        <c:lblAlgn val="ctr"/>
        <c:lblOffset val="100"/>
        <c:noMultiLvlLbl val="0"/>
      </c:catAx>
      <c:valAx>
        <c:axId val="1663443392"/>
        <c:scaling>
          <c:orientation val="minMax"/>
        </c:scaling>
        <c:delete val="0"/>
        <c:axPos val="l"/>
        <c:majorGridlines>
          <c:spPr>
            <a:ln w="9525" cap="flat" cmpd="sng" algn="ctr">
              <a:solidFill>
                <a:schemeClr val="tx2">
                  <a:lumMod val="25000"/>
                  <a:lumOff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406E0"/>
                </a:solidFill>
                <a:latin typeface="Arial" panose="020B0604020202020204" pitchFamily="34" charset="0"/>
                <a:ea typeface="+mn-ea"/>
                <a:cs typeface="Arial" panose="020B0604020202020204" pitchFamily="34" charset="0"/>
              </a:defRPr>
            </a:pPr>
            <a:endParaRPr lang="da-DK"/>
          </a:p>
        </c:txPr>
        <c:crossAx val="1663444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27F59047-96E4-65DF-7813-F9B1663BF290}"/>
              </a:ext>
            </a:extLst>
          </p:cNvPr>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CDFDD6-D051-D07A-5819-672C0AD6F7CE}"/>
              </a:ext>
            </a:extLst>
          </p:cNvPr>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4A4B2384-F83C-48C4-B61A-DBA41D74D228}" type="datetimeFigureOut">
              <a:rPr lang="da-DK" smtClean="0"/>
              <a:t>13-02-2026</a:t>
            </a:fld>
            <a:endParaRPr lang="da-DK"/>
          </a:p>
        </p:txBody>
      </p:sp>
      <p:sp>
        <p:nvSpPr>
          <p:cNvPr id="4" name="Pladsholder til sidefod 3">
            <a:extLst>
              <a:ext uri="{FF2B5EF4-FFF2-40B4-BE49-F238E27FC236}">
                <a16:creationId xmlns:a16="http://schemas.microsoft.com/office/drawing/2014/main" id="{FDB98246-9D4D-B4AB-DC5C-DD12DBA3FF17}"/>
              </a:ext>
            </a:extLst>
          </p:cNvPr>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656EC2BE-82D3-80E9-4246-963354965810}"/>
              </a:ext>
            </a:extLst>
          </p:cNvPr>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0133E946-C1AA-48F3-A372-71ED8288E850}" type="slidenum">
              <a:rPr lang="da-DK" smtClean="0"/>
              <a:t>‹#›</a:t>
            </a:fld>
            <a:endParaRPr lang="da-DK"/>
          </a:p>
        </p:txBody>
      </p:sp>
    </p:spTree>
    <p:extLst>
      <p:ext uri="{BB962C8B-B14F-4D97-AF65-F5344CB8AC3E}">
        <p14:creationId xmlns:p14="http://schemas.microsoft.com/office/powerpoint/2010/main" val="66492100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0"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E6013FB-7B95-4F08-ACD4-E16D11087945}" type="datetimeFigureOut">
              <a:rPr lang="da-DK" smtClean="0"/>
              <a:t>13-02-2026</a:t>
            </a:fld>
            <a:endParaRPr lang="da-DK"/>
          </a:p>
        </p:txBody>
      </p:sp>
      <p:sp>
        <p:nvSpPr>
          <p:cNvPr id="4" name="Pladsholder til slidebillede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C679719B-1C0D-4995-96E1-BEDFBA084E0A}" type="slidenum">
              <a:rPr lang="da-DK" smtClean="0"/>
              <a:t>‹#›</a:t>
            </a:fld>
            <a:endParaRPr lang="da-DK"/>
          </a:p>
        </p:txBody>
      </p:sp>
    </p:spTree>
    <p:extLst>
      <p:ext uri="{BB962C8B-B14F-4D97-AF65-F5344CB8AC3E}">
        <p14:creationId xmlns:p14="http://schemas.microsoft.com/office/powerpoint/2010/main" val="37378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ur03.safelinks.protection.outlook.com/?url=https%3A%2F%2Fdatavarehus.ufm.dk%2Frapporter%2Fkommercialiseringsstatistik&amp;data=05%7C02%7Csaf%40adm.aau.dk%7Cc8864513fb9c4bc3406708de63f6f077%7Cf5dbba49ce06496fac3e0cf14361d934%7C0%7C0%7C639058109400935160%7CUnknown%7CTWFpbGZsb3d8eyJFbXB0eU1hcGkiOnRydWUsIlYiOiIwLjAuMDAwMCIsIlAiOiJXaW4zMiIsIkFOIjoiTWFpbCIsIldUIjoyfQ%3D%3D%7C0%7C%7C%7C&amp;sdata=jq2MF9%2FM0eeVTS8pcEJ5gXTQeI6nX4FQaghOJcuMqyc%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679719B-1C0D-4995-96E1-BEDFBA084E0A}" type="slidenum">
              <a:rPr lang="da-DK" smtClean="0"/>
              <a:t>1</a:t>
            </a:fld>
            <a:endParaRPr lang="da-DK"/>
          </a:p>
        </p:txBody>
      </p:sp>
    </p:spTree>
    <p:extLst>
      <p:ext uri="{BB962C8B-B14F-4D97-AF65-F5344CB8AC3E}">
        <p14:creationId xmlns:p14="http://schemas.microsoft.com/office/powerpoint/2010/main" val="3976973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10</a:t>
            </a:fld>
            <a:endParaRPr lang="da-DK"/>
          </a:p>
        </p:txBody>
      </p:sp>
    </p:spTree>
    <p:extLst>
      <p:ext uri="{BB962C8B-B14F-4D97-AF65-F5344CB8AC3E}">
        <p14:creationId xmlns:p14="http://schemas.microsoft.com/office/powerpoint/2010/main" val="67206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Antallet af uddannelser </a:t>
            </a:r>
          </a:p>
          <a:p>
            <a:r>
              <a:rPr lang="da-DK" baseline="0" dirty="0"/>
              <a:t>Omfatter alene uddannelser, der har åbent for optag.</a:t>
            </a:r>
          </a:p>
          <a:p>
            <a:r>
              <a:rPr lang="da-DK" i="1" baseline="0" dirty="0"/>
              <a:t>Kilde: Uddannelsesbasen januar 2026 (hentet fra AUS) – opdateres i januar og august hvert år</a:t>
            </a:r>
          </a:p>
          <a:p>
            <a:endParaRPr lang="da-DK" dirty="0">
              <a:highlight>
                <a:srgbClr val="FFFF00"/>
              </a:highlight>
            </a:endParaRPr>
          </a:p>
          <a:p>
            <a:r>
              <a:rPr lang="da-DK" b="1" dirty="0">
                <a:highlight>
                  <a:srgbClr val="FFFF00"/>
                </a:highlight>
              </a:rPr>
              <a:t>Fordeling af ordinære studerende på fakulteter </a:t>
            </a:r>
          </a:p>
          <a:p>
            <a:r>
              <a:rPr lang="da-DK" i="1" dirty="0">
                <a:highlight>
                  <a:srgbClr val="FFFF00"/>
                </a:highlight>
              </a:rPr>
              <a:t>Kilde: </a:t>
            </a:r>
            <a:r>
              <a:rPr lang="da-DK" dirty="0">
                <a:highlight>
                  <a:srgbClr val="FFFF00"/>
                </a:highlight>
              </a:rPr>
              <a:t>Oktober 2025, </a:t>
            </a:r>
            <a:r>
              <a:rPr lang="da-DK" dirty="0"/>
              <a:t>https://www.aau.dk/om-aau/noegletal/studerende</a:t>
            </a:r>
            <a:endParaRPr lang="da-DK" dirty="0">
              <a:highlight>
                <a:srgbClr val="FFFF00"/>
              </a:highlight>
            </a:endParaRPr>
          </a:p>
        </p:txBody>
      </p:sp>
      <p:sp>
        <p:nvSpPr>
          <p:cNvPr id="4" name="Pladsholder til slidenummer 3"/>
          <p:cNvSpPr>
            <a:spLocks noGrp="1"/>
          </p:cNvSpPr>
          <p:nvPr>
            <p:ph type="sldNum" sz="quarter" idx="5"/>
          </p:nvPr>
        </p:nvSpPr>
        <p:spPr/>
        <p:txBody>
          <a:bodyPr/>
          <a:lstStyle/>
          <a:p>
            <a:fld id="{B82F9160-362F-4E1B-A7C3-E49DD83EDAC1}" type="slidenum">
              <a:rPr lang="da-DK" smtClean="0"/>
              <a:t>11</a:t>
            </a:fld>
            <a:endParaRPr lang="da-DK"/>
          </a:p>
        </p:txBody>
      </p:sp>
    </p:spTree>
    <p:extLst>
      <p:ext uri="{BB962C8B-B14F-4D97-AF65-F5344CB8AC3E}">
        <p14:creationId xmlns:p14="http://schemas.microsoft.com/office/powerpoint/2010/main" val="277370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r>
              <a:rPr lang="da-DK" b="1" dirty="0">
                <a:highlight>
                  <a:srgbClr val="FFFF00"/>
                </a:highlight>
              </a:rPr>
              <a:t>Optag</a:t>
            </a:r>
          </a:p>
          <a:p>
            <a:pPr defTabSz="913028">
              <a:defRPr/>
            </a:pPr>
            <a:r>
              <a:rPr lang="da-DK" dirty="0">
                <a:highlight>
                  <a:srgbClr val="FFFF00"/>
                </a:highlight>
              </a:rPr>
              <a:t>Bacheloroptag</a:t>
            </a:r>
            <a:r>
              <a:rPr lang="da-DK" baseline="0" dirty="0">
                <a:highlight>
                  <a:srgbClr val="FFFF00"/>
                </a:highlight>
              </a:rPr>
              <a:t> er opgjort som</a:t>
            </a:r>
            <a:r>
              <a:rPr lang="da-DK" dirty="0">
                <a:highlight>
                  <a:srgbClr val="FFFF00"/>
                </a:highlight>
              </a:rPr>
              <a:t> KOT-optag</a:t>
            </a:r>
            <a:r>
              <a:rPr lang="da-DK" baseline="0" dirty="0">
                <a:highlight>
                  <a:srgbClr val="FFFF00"/>
                </a:highlight>
              </a:rPr>
              <a:t> den 01/10 i året. Kandidatoptag er opgjort den 01/10 i året. </a:t>
            </a:r>
          </a:p>
          <a:p>
            <a:pPr defTabSz="913028">
              <a:defRPr/>
            </a:pPr>
            <a:r>
              <a:rPr lang="da-DK" i="1" dirty="0">
                <a:highlight>
                  <a:srgbClr val="FFFF00"/>
                </a:highlight>
              </a:rPr>
              <a:t>Kilde:</a:t>
            </a:r>
            <a:r>
              <a:rPr lang="da-DK" i="1" baseline="0" dirty="0">
                <a:highlight>
                  <a:srgbClr val="FFFF00"/>
                </a:highlight>
              </a:rPr>
              <a:t> Power BI rapporter med optag, låste versioner pr. 01/10/2025.</a:t>
            </a:r>
          </a:p>
          <a:p>
            <a:endParaRPr lang="da-DK" b="1" i="1" baseline="0" dirty="0"/>
          </a:p>
          <a:p>
            <a:r>
              <a:rPr lang="da-DK" b="1" baseline="0" dirty="0"/>
              <a:t>Antallet af uddannelser</a:t>
            </a:r>
          </a:p>
          <a:p>
            <a:r>
              <a:rPr lang="da-DK" baseline="0" dirty="0"/>
              <a:t>Omfatter alene uddannelser, der har åbent for optag.</a:t>
            </a:r>
          </a:p>
          <a:p>
            <a:r>
              <a:rPr lang="da-DK" i="1" baseline="0" dirty="0"/>
              <a:t>Kilde: Uddannelsesbasen januar 2026 (hentet fra AUS) – opdateres i januar og august hvert år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Fra 2016 til 2025 er det årlige optag på AAU faldet fra 4550 til 3270 på bacheloruddannelser og fra 3959 til 3270 studerende på kandidatuddannelser.</a:t>
            </a:r>
          </a:p>
          <a:p>
            <a:pPr marL="0" indent="0">
              <a:buNone/>
            </a:pPr>
            <a:endParaRPr lang="da-DK" sz="1200" dirty="0"/>
          </a:p>
          <a:p>
            <a:pPr marL="0" indent="0">
              <a:buNone/>
            </a:pPr>
            <a:r>
              <a:rPr lang="da-DK" sz="1200" b="1" dirty="0"/>
              <a:t>Årsager til faldet:</a:t>
            </a:r>
          </a:p>
          <a:p>
            <a:pPr marL="0" indent="0">
              <a:buNone/>
            </a:pPr>
            <a:endParaRPr lang="da-DK" sz="1200" dirty="0"/>
          </a:p>
          <a:p>
            <a:pPr marL="171450" indent="-171450">
              <a:buFont typeface="Arial" panose="020B0604020202020204" pitchFamily="34" charset="0"/>
              <a:buChar char="•"/>
            </a:pPr>
            <a:r>
              <a:rPr lang="da-DK" sz="1200" dirty="0"/>
              <a:t>Løbende dimensionering og adgangsbegrænsning</a:t>
            </a:r>
          </a:p>
          <a:p>
            <a:pPr marL="171450" indent="-171450">
              <a:buFont typeface="Arial" panose="020B0604020202020204" pitchFamily="34" charset="0"/>
              <a:buChar char="•"/>
            </a:pPr>
            <a:r>
              <a:rPr lang="da-DK" sz="1200" dirty="0"/>
              <a:t>Lukning af uddannelser</a:t>
            </a:r>
          </a:p>
          <a:p>
            <a:pPr marL="171450" indent="-171450">
              <a:buFont typeface="Arial" panose="020B0604020202020204" pitchFamily="34" charset="0"/>
              <a:buChar char="•"/>
            </a:pPr>
            <a:r>
              <a:rPr lang="da-DK" sz="1200" dirty="0"/>
              <a:t>Politisk aftale om reduktion af engelsksprogede studerende (2018)</a:t>
            </a:r>
          </a:p>
          <a:p>
            <a:pPr marL="628650" lvl="1" indent="-171450">
              <a:buFont typeface="Arial" panose="020B0604020202020204" pitchFamily="34" charset="0"/>
              <a:buChar char="•"/>
            </a:pPr>
            <a:r>
              <a:rPr lang="da-DK" sz="1200" dirty="0"/>
              <a:t>AAU blev pålagt at reducere optaget af engelsksprogede studerende med 290 studerende (ift. 2016 niveau)</a:t>
            </a:r>
          </a:p>
          <a:p>
            <a:pPr marL="171450" lvl="0" indent="-171450">
              <a:buFont typeface="Arial" panose="020B0604020202020204" pitchFamily="34" charset="0"/>
              <a:buChar char="•"/>
            </a:pPr>
            <a:r>
              <a:rPr lang="da-DK" sz="1200" dirty="0"/>
              <a:t>Politisk aftale om Flere og bedre uddannelsesmuligheder i hele Danmark (udflytningsreformen) (2021)</a:t>
            </a:r>
          </a:p>
          <a:p>
            <a:pPr marL="628650" lvl="1" indent="-171450">
              <a:buFont typeface="Arial" panose="020B0604020202020204" pitchFamily="34" charset="0"/>
              <a:buChar char="•"/>
            </a:pPr>
            <a:r>
              <a:rPr lang="da-DK" sz="1200" dirty="0"/>
              <a:t>Udflytning eller nedskalering af optag i de store byer (AAU har ikke udflyttet uddannelser, men har lukket en række uddannelser i forbindelse med reformen, særligt i København (6% reduktion i Aalborg og København ift. 2019 niveau – 461 pladser))</a:t>
            </a:r>
          </a:p>
          <a:p>
            <a:pPr marL="171450" lvl="0" indent="-171450">
              <a:buFont typeface="Arial" panose="020B0604020202020204" pitchFamily="34" charset="0"/>
              <a:buChar char="•"/>
            </a:pPr>
            <a:r>
              <a:rPr lang="da-DK" sz="1200" dirty="0">
                <a:latin typeface="+mn-lt"/>
              </a:rPr>
              <a:t>Politisk aftale om ”Reform af universitetsuddannelserne i Danmark” (Kandidatreformen) (2023)</a:t>
            </a:r>
          </a:p>
          <a:p>
            <a:pPr marL="628650" lvl="1" indent="-171450">
              <a:buFont typeface="Arial" panose="020B0604020202020204" pitchFamily="34" charset="0"/>
              <a:buChar char="•"/>
            </a:pPr>
            <a:r>
              <a:rPr lang="da-DK" sz="1200" dirty="0">
                <a:latin typeface="+mn-lt"/>
              </a:rPr>
              <a:t>Fra 2025 blev bacheloruddannelserne på AAU dimensioneret med 12,1%</a:t>
            </a:r>
          </a:p>
          <a:p>
            <a:pPr marL="171450" lvl="0" indent="-171450">
              <a:buFont typeface="Arial" panose="020B0604020202020204" pitchFamily="34" charset="0"/>
              <a:buChar char="•"/>
            </a:pPr>
            <a:r>
              <a:rPr lang="da-DK" sz="1200" dirty="0"/>
              <a:t>Faldende ungdomsårgange.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mn-lt"/>
            </a:endParaRPr>
          </a:p>
          <a:p>
            <a:endParaRPr lang="da-DK" dirty="0"/>
          </a:p>
        </p:txBody>
      </p:sp>
      <p:sp>
        <p:nvSpPr>
          <p:cNvPr id="4" name="Pladsholder til slidenummer 3"/>
          <p:cNvSpPr>
            <a:spLocks noGrp="1"/>
          </p:cNvSpPr>
          <p:nvPr>
            <p:ph type="sldNum" sz="quarter" idx="5"/>
          </p:nvPr>
        </p:nvSpPr>
        <p:spPr/>
        <p:txBody>
          <a:bodyPr/>
          <a:lstStyle/>
          <a:p>
            <a:fld id="{C679719B-1C0D-4995-96E1-BEDFBA084E0A}" type="slidenum">
              <a:rPr lang="da-DK" smtClean="0"/>
              <a:t>12</a:t>
            </a:fld>
            <a:endParaRPr lang="da-DK"/>
          </a:p>
        </p:txBody>
      </p:sp>
    </p:spTree>
    <p:extLst>
      <p:ext uri="{BB962C8B-B14F-4D97-AF65-F5344CB8AC3E}">
        <p14:creationId xmlns:p14="http://schemas.microsoft.com/office/powerpoint/2010/main" val="2631964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28897-1CE9-2885-8CD9-1E3C533BBD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A73AB88-6775-3308-AA5D-995CC4A2ECA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1DA478-F0B4-ECC1-1500-0A421F55A237}"/>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7C7B7E4-4025-3B60-3C5B-18FC1CCD9CD0}"/>
              </a:ext>
            </a:extLst>
          </p:cNvPr>
          <p:cNvSpPr>
            <a:spLocks noGrp="1"/>
          </p:cNvSpPr>
          <p:nvPr>
            <p:ph type="sldNum" sz="quarter" idx="5"/>
          </p:nvPr>
        </p:nvSpPr>
        <p:spPr/>
        <p:txBody>
          <a:bodyPr/>
          <a:lstStyle/>
          <a:p>
            <a:fld id="{B82F9160-362F-4E1B-A7C3-E49DD83EDAC1}" type="slidenum">
              <a:rPr lang="da-DK" smtClean="0"/>
              <a:t>13</a:t>
            </a:fld>
            <a:endParaRPr lang="da-DK"/>
          </a:p>
        </p:txBody>
      </p:sp>
    </p:spTree>
    <p:extLst>
      <p:ext uri="{BB962C8B-B14F-4D97-AF65-F5344CB8AC3E}">
        <p14:creationId xmlns:p14="http://schemas.microsoft.com/office/powerpoint/2010/main" val="1349880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AAU står for 30% af danske universiteters innovationsoutput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2024 kom der 9 </a:t>
            </a:r>
            <a:r>
              <a:rPr lang="da-DK" sz="1200" kern="1200" dirty="0" err="1">
                <a:solidFill>
                  <a:schemeClr val="tx1"/>
                </a:solidFill>
                <a:effectLst/>
                <a:latin typeface="+mn-lt"/>
                <a:ea typeface="+mn-ea"/>
                <a:cs typeface="+mn-cs"/>
              </a:rPr>
              <a:t>spinouts</a:t>
            </a:r>
            <a:r>
              <a:rPr lang="da-DK" sz="1200" kern="1200" dirty="0">
                <a:solidFill>
                  <a:schemeClr val="tx1"/>
                </a:solidFill>
                <a:effectLst/>
                <a:latin typeface="+mn-lt"/>
                <a:ea typeface="+mn-ea"/>
                <a:cs typeface="+mn-cs"/>
              </a:rPr>
              <a:t> ud af AAU – ud af 29 totalt fra danske universiteter (31%) og 34 licens- salgs og optionsaftaler ud af 117 totalt (29%)</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kern="1200" dirty="0">
                <a:solidFill>
                  <a:schemeClr val="tx1"/>
                </a:solidFill>
                <a:effectLst/>
                <a:latin typeface="+mn-lt"/>
                <a:ea typeface="+mn-ea"/>
                <a:cs typeface="+mn-cs"/>
              </a:rPr>
              <a:t>Kilde: </a:t>
            </a:r>
            <a:r>
              <a:rPr lang="da-DK" sz="1200" kern="1200" dirty="0" err="1">
                <a:solidFill>
                  <a:schemeClr val="tx1"/>
                </a:solidFill>
                <a:effectLst/>
                <a:latin typeface="+mn-lt"/>
                <a:ea typeface="+mn-ea"/>
                <a:cs typeface="+mn-cs"/>
              </a:rPr>
              <a:t>UFM’s</a:t>
            </a:r>
            <a:r>
              <a:rPr lang="da-DK" sz="1200" kern="1200" dirty="0">
                <a:solidFill>
                  <a:schemeClr val="tx1"/>
                </a:solidFill>
                <a:effectLst/>
                <a:latin typeface="+mn-lt"/>
                <a:ea typeface="+mn-ea"/>
                <a:cs typeface="+mn-cs"/>
              </a:rPr>
              <a:t> kommercialiseringsstatistik. </a:t>
            </a:r>
            <a:r>
              <a:rPr lang="da-DK" sz="1200" u="sng" kern="1200" dirty="0">
                <a:solidFill>
                  <a:schemeClr val="tx1"/>
                </a:solidFill>
                <a:effectLst/>
                <a:latin typeface="+mn-lt"/>
                <a:ea typeface="+mn-ea"/>
                <a:cs typeface="+mn-cs"/>
                <a:hlinkClick r:id="rId3"/>
              </a:rPr>
              <a:t>https://datavarehus.ufm.dk/rapporter/kommercialiseringsstatistik</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14</a:t>
            </a:fld>
            <a:endParaRPr lang="da-DK"/>
          </a:p>
        </p:txBody>
      </p:sp>
    </p:spTree>
    <p:extLst>
      <p:ext uri="{BB962C8B-B14F-4D97-AF65-F5344CB8AC3E}">
        <p14:creationId xmlns:p14="http://schemas.microsoft.com/office/powerpoint/2010/main" val="313165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A26DF-2983-EE6C-5AAC-08F692B9D31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A8FAB9A-1716-2E8F-E7E5-E62B7FACE07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A116BBC-9DDF-A13F-86B1-5F4DC62370D0}"/>
              </a:ext>
            </a:extLst>
          </p:cNvPr>
          <p:cNvSpPr>
            <a:spLocks noGrp="1"/>
          </p:cNvSpPr>
          <p:nvPr>
            <p:ph type="body" idx="1"/>
          </p:nvPr>
        </p:nvSpPr>
        <p:spPr/>
        <p:txBody>
          <a:bodyPr/>
          <a:lstStyle/>
          <a:p>
            <a:r>
              <a:rPr lang="da-DK" sz="1200" i="1" dirty="0">
                <a:effectLst/>
                <a:latin typeface="Arial" panose="020B0604020202020204" pitchFamily="34" charset="0"/>
                <a:ea typeface="Aptos" panose="020B0004020202020204" pitchFamily="34" charset="0"/>
                <a:cs typeface="Arial" panose="020B0604020202020204" pitchFamily="34" charset="0"/>
              </a:rPr>
              <a:t>Kilde: AAU Innovation. Tal for 2024.</a:t>
            </a:r>
          </a:p>
          <a:p>
            <a:endParaRPr lang="da-DK" sz="1200" dirty="0">
              <a:effectLst/>
              <a:latin typeface="Arial" panose="020B0604020202020204" pitchFamily="34" charset="0"/>
              <a:ea typeface="Aptos" panose="020B0004020202020204" pitchFamily="34" charset="0"/>
              <a:cs typeface="Arial" panose="020B0604020202020204" pitchFamily="34" charset="0"/>
            </a:endParaRPr>
          </a:p>
          <a:p>
            <a:r>
              <a:rPr lang="da-DK" sz="1200" b="1" dirty="0">
                <a:effectLst/>
                <a:latin typeface="Arial" panose="020B0604020202020204" pitchFamily="34" charset="0"/>
                <a:ea typeface="Aptos" panose="020B0004020202020204" pitchFamily="34" charset="0"/>
                <a:cs typeface="Arial" panose="020B0604020202020204" pitchFamily="34" charset="0"/>
              </a:rPr>
              <a:t>Innovationstragten</a:t>
            </a:r>
          </a:p>
          <a:p>
            <a:r>
              <a:rPr lang="da-DK" sz="1200" dirty="0">
                <a:effectLst/>
                <a:latin typeface="Arial" panose="020B0604020202020204" pitchFamily="34" charset="0"/>
                <a:ea typeface="Aptos" panose="020B0004020202020204" pitchFamily="34" charset="0"/>
                <a:cs typeface="Arial" panose="020B0604020202020204" pitchFamily="34" charset="0"/>
              </a:rPr>
              <a:t>Vi har opbygget en pipeline, der understøtter, at studerende lærer at bruge deres fagfaglighed på at udvikle værdiskabende løsninger, som kan blive til perspektivrige forretningsidéer. </a:t>
            </a:r>
          </a:p>
          <a:p>
            <a:endParaRPr lang="da-DK" sz="1200" dirty="0">
              <a:effectLst/>
              <a:latin typeface="Arial" panose="020B0604020202020204" pitchFamily="34" charset="0"/>
              <a:ea typeface="Aptos" panose="020B0004020202020204" pitchFamily="34" charset="0"/>
              <a:cs typeface="Arial" panose="020B0604020202020204" pitchFamily="34" charset="0"/>
            </a:endParaRPr>
          </a:p>
          <a:p>
            <a:r>
              <a:rPr lang="da-DK" sz="1200" dirty="0">
                <a:effectLst/>
                <a:latin typeface="Arial" panose="020B0604020202020204" pitchFamily="34" charset="0"/>
                <a:ea typeface="Aptos" panose="020B0004020202020204" pitchFamily="34" charset="0"/>
                <a:cs typeface="Arial" panose="020B0604020202020204" pitchFamily="34" charset="0"/>
              </a:rPr>
              <a:t>Model for hvordan de unge mennesker får afprøvet, at de reelt set løser et problem i verden – og får drevet det frem imod en succesfuld forretning.</a:t>
            </a:r>
            <a:endParaRPr lang="da-DK" sz="1200" dirty="0">
              <a:latin typeface="Arial" panose="020B0604020202020204" pitchFamily="34" charset="0"/>
              <a:cs typeface="Arial" panose="020B0604020202020204" pitchFamily="34" charset="0"/>
            </a:endParaRPr>
          </a:p>
          <a:p>
            <a:endParaRPr lang="da-DK" sz="1200" dirty="0">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En systematisk indsats for at sikre kandidater med et entreprenant mindset og kompetencer, der er klar til at forandre verden, samt understøtte udviklingen af bæredygtige startups.</a:t>
            </a:r>
          </a:p>
          <a:p>
            <a:r>
              <a:rPr lang="da-DK" sz="1200" dirty="0">
                <a:latin typeface="Arial" panose="020B0604020202020204" pitchFamily="34" charset="0"/>
                <a:cs typeface="Arial" panose="020B0604020202020204" pitchFamily="34" charset="0"/>
              </a:rPr>
              <a:t>Med ‘bæredygtige’ menes, at de er 1. fagfagligt funderede, 2. har haft en solid validering af deres idé, 3. har opbygget et stærkt team bestående af tværfaglige kompetencer, 4. har nået det niveau, som fx Innovationsfonden leder efter, når de uddeler legater/bevillinger, 5. er klar til at stå på egne ben uden for universitetets mure – og hjulpet videre i forhold til det øvrige økosystem.</a:t>
            </a:r>
          </a:p>
          <a:p>
            <a:endParaRPr lang="da-DK" sz="1200" dirty="0">
              <a:latin typeface="Arial" panose="020B0604020202020204" pitchFamily="34" charset="0"/>
              <a:cs typeface="Arial" panose="020B0604020202020204" pitchFamily="34" charset="0"/>
            </a:endParaRPr>
          </a:p>
          <a:p>
            <a:r>
              <a:rPr lang="da-DK" sz="1200" i="1" dirty="0">
                <a:latin typeface="Arial" panose="020B0604020202020204" pitchFamily="34" charset="0"/>
                <a:cs typeface="Arial" panose="020B0604020202020204" pitchFamily="34" charset="0"/>
              </a:rPr>
              <a:t>Vedr. konkret model på sliden: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aseline="0" dirty="0">
                <a:latin typeface="Arial" panose="020B0604020202020204" pitchFamily="34" charset="0"/>
                <a:cs typeface="Arial" panose="020B0604020202020204" pitchFamily="34" charset="0"/>
              </a:rPr>
              <a:t>Modellen afspejler dels antallet af studerende, vi arbejder med på AAU samt intensiteten i arbejdet med dem – jo højere oppe, des flere studerende – jo længere nede, des mere intensivt er de i vores hænder – og des mere kræver vi også af 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aseline="0" dirty="0">
                <a:latin typeface="Arial" panose="020B0604020202020204" pitchFamily="34" charset="0"/>
                <a:cs typeface="Arial" panose="020B0604020202020204" pitchFamily="34" charset="0"/>
              </a:rPr>
              <a:t>Vær opmærksom på, at selvom de øvre lag i høj grad er en forudsætning for lagene nedenunder, er der typisk 1-2 års forsinkelse i forhold til at se frugten af de forskellige indsatser. </a:t>
            </a:r>
          </a:p>
          <a:p>
            <a:endParaRPr lang="da-DK" sz="1200" dirty="0">
              <a:latin typeface="Arial" panose="020B0604020202020204" pitchFamily="34" charset="0"/>
              <a:cs typeface="Arial" panose="020B0604020202020204" pitchFamily="34" charset="0"/>
            </a:endParaRPr>
          </a:p>
        </p:txBody>
      </p:sp>
      <p:sp>
        <p:nvSpPr>
          <p:cNvPr id="4" name="Pladsholder til slidenummer 3">
            <a:extLst>
              <a:ext uri="{FF2B5EF4-FFF2-40B4-BE49-F238E27FC236}">
                <a16:creationId xmlns:a16="http://schemas.microsoft.com/office/drawing/2014/main" id="{C56F4758-B10D-1081-7DB9-F1BC7E594317}"/>
              </a:ext>
            </a:extLst>
          </p:cNvPr>
          <p:cNvSpPr>
            <a:spLocks noGrp="1"/>
          </p:cNvSpPr>
          <p:nvPr>
            <p:ph type="sldNum" sz="quarter" idx="5"/>
          </p:nvPr>
        </p:nvSpPr>
        <p:spPr/>
        <p:txBody>
          <a:bodyPr/>
          <a:lstStyle/>
          <a:p>
            <a:fld id="{B82F9160-362F-4E1B-A7C3-E49DD83EDAC1}" type="slidenum">
              <a:rPr lang="da-DK" smtClean="0"/>
              <a:t>15</a:t>
            </a:fld>
            <a:endParaRPr lang="da-DK"/>
          </a:p>
        </p:txBody>
      </p:sp>
    </p:spTree>
    <p:extLst>
      <p:ext uri="{BB962C8B-B14F-4D97-AF65-F5344CB8AC3E}">
        <p14:creationId xmlns:p14="http://schemas.microsoft.com/office/powerpoint/2010/main" val="2436092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a-DK" altLang="da-DK" dirty="0"/>
          </a:p>
        </p:txBody>
      </p:sp>
      <p:sp>
        <p:nvSpPr>
          <p:cNvPr id="71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6F69AB-CCA1-4B0A-B0D2-FF56B9E28BCA}" type="slidenum">
              <a:rPr kumimoji="0" lang="da-DK" altLang="da-DK"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a-DK" altLang="da-DK"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563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17</a:t>
            </a:fld>
            <a:endParaRPr lang="da-DK"/>
          </a:p>
        </p:txBody>
      </p:sp>
    </p:spTree>
    <p:extLst>
      <p:ext uri="{BB962C8B-B14F-4D97-AF65-F5344CB8AC3E}">
        <p14:creationId xmlns:p14="http://schemas.microsoft.com/office/powerpoint/2010/main" val="210968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5D28-9B06-D0CA-1498-25875CCBC5F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646F502-8EE6-06D2-C80C-CBD53931A08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4C3055-5BBC-3888-BCC9-CA60B5F59AEC}"/>
              </a:ext>
            </a:extLst>
          </p:cNvPr>
          <p:cNvSpPr>
            <a:spLocks noGrp="1"/>
          </p:cNvSpPr>
          <p:nvPr>
            <p:ph type="body" idx="1"/>
          </p:nvPr>
        </p:nvSpPr>
        <p:spPr/>
        <p:txBody>
          <a:bodyPr/>
          <a:lstStyle/>
          <a:p>
            <a:endParaRPr lang="en-US"/>
          </a:p>
        </p:txBody>
      </p:sp>
      <p:sp>
        <p:nvSpPr>
          <p:cNvPr id="4" name="Pladsholder til slidenummer 3">
            <a:extLst>
              <a:ext uri="{FF2B5EF4-FFF2-40B4-BE49-F238E27FC236}">
                <a16:creationId xmlns:a16="http://schemas.microsoft.com/office/drawing/2014/main" id="{BBE59BC1-F34A-1316-A642-34F99D43C34D}"/>
              </a:ext>
            </a:extLst>
          </p:cNvPr>
          <p:cNvSpPr>
            <a:spLocks noGrp="1"/>
          </p:cNvSpPr>
          <p:nvPr>
            <p:ph type="sldNum" sz="quarter" idx="5"/>
          </p:nvPr>
        </p:nvSpPr>
        <p:spPr/>
        <p:txBody>
          <a:bodyPr/>
          <a:lstStyle/>
          <a:p>
            <a:fld id="{C679719B-1C0D-4995-96E1-BEDFBA084E0A}" type="slidenum">
              <a:rPr lang="da-DK" smtClean="0"/>
              <a:t>18</a:t>
            </a:fld>
            <a:endParaRPr lang="da-DK"/>
          </a:p>
        </p:txBody>
      </p:sp>
    </p:spTree>
    <p:extLst>
      <p:ext uri="{BB962C8B-B14F-4D97-AF65-F5344CB8AC3E}">
        <p14:creationId xmlns:p14="http://schemas.microsoft.com/office/powerpoint/2010/main" val="1407099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8783-E029-E635-CFDF-874D4DDB497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CA25592-BBBC-C045-373A-F9E4EEAFCA0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96D84FE-5657-2A90-B4BA-4C71F3B73338}"/>
              </a:ext>
            </a:extLst>
          </p:cNvPr>
          <p:cNvSpPr>
            <a:spLocks noGrp="1"/>
          </p:cNvSpPr>
          <p:nvPr>
            <p:ph type="body" idx="1"/>
          </p:nvPr>
        </p:nvSpPr>
        <p:spPr/>
        <p:txBody>
          <a:bodyPr/>
          <a:lstStyle/>
          <a:p>
            <a:endParaRPr lang="da-DK" sz="1600" dirty="0">
              <a:solidFill>
                <a:srgbClr val="211A52"/>
              </a:solidFill>
              <a:latin typeface="Arial" panose="020B0604020202020204" pitchFamily="34" charset="0"/>
              <a:cs typeface="Arial" panose="020B0604020202020204" pitchFamily="34" charset="0"/>
            </a:endParaRPr>
          </a:p>
        </p:txBody>
      </p:sp>
      <p:sp>
        <p:nvSpPr>
          <p:cNvPr id="4" name="Pladsholder til slidenummer 3">
            <a:extLst>
              <a:ext uri="{FF2B5EF4-FFF2-40B4-BE49-F238E27FC236}">
                <a16:creationId xmlns:a16="http://schemas.microsoft.com/office/drawing/2014/main" id="{F61470D8-34D3-4D65-708F-CF2AE0EC0787}"/>
              </a:ext>
            </a:extLst>
          </p:cNvPr>
          <p:cNvSpPr>
            <a:spLocks noGrp="1"/>
          </p:cNvSpPr>
          <p:nvPr>
            <p:ph type="sldNum" sz="quarter" idx="5"/>
          </p:nvPr>
        </p:nvSpPr>
        <p:spPr/>
        <p:txBody>
          <a:bodyPr/>
          <a:lstStyle/>
          <a:p>
            <a:fld id="{C679719B-1C0D-4995-96E1-BEDFBA084E0A}" type="slidenum">
              <a:rPr lang="da-DK" smtClean="0"/>
              <a:t>19</a:t>
            </a:fld>
            <a:endParaRPr lang="da-DK"/>
          </a:p>
        </p:txBody>
      </p:sp>
    </p:spTree>
    <p:extLst>
      <p:ext uri="{BB962C8B-B14F-4D97-AF65-F5344CB8AC3E}">
        <p14:creationId xmlns:p14="http://schemas.microsoft.com/office/powerpoint/2010/main" val="310823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C679719B-1C0D-4995-96E1-BEDFBA084E0A}" type="slidenum">
              <a:rPr lang="da-DK" smtClean="0"/>
              <a:t>2</a:t>
            </a:fld>
            <a:endParaRPr lang="da-DK"/>
          </a:p>
        </p:txBody>
      </p:sp>
    </p:spTree>
    <p:extLst>
      <p:ext uri="{BB962C8B-B14F-4D97-AF65-F5344CB8AC3E}">
        <p14:creationId xmlns:p14="http://schemas.microsoft.com/office/powerpoint/2010/main" val="30324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6CBEB-01EF-0C00-7364-B2F0BEA6532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3E3A424-8EBE-3188-B259-B225F4AADB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13800A-FAD3-95A8-4F81-DB095067A466}"/>
              </a:ext>
            </a:extLst>
          </p:cNvPr>
          <p:cNvSpPr>
            <a:spLocks noGrp="1"/>
          </p:cNvSpPr>
          <p:nvPr>
            <p:ph type="body" idx="1"/>
          </p:nvPr>
        </p:nvSpPr>
        <p:spPr/>
        <p:txBody>
          <a:bodyPr/>
          <a:lstStyle/>
          <a:p>
            <a:endParaRPr lang="da-DK" sz="1600" dirty="0">
              <a:solidFill>
                <a:srgbClr val="211A52"/>
              </a:solidFill>
              <a:latin typeface="Arial" panose="020B0604020202020204" pitchFamily="34" charset="0"/>
              <a:cs typeface="Arial" panose="020B0604020202020204" pitchFamily="34" charset="0"/>
            </a:endParaRPr>
          </a:p>
        </p:txBody>
      </p:sp>
      <p:sp>
        <p:nvSpPr>
          <p:cNvPr id="4" name="Pladsholder til slidenummer 3">
            <a:extLst>
              <a:ext uri="{FF2B5EF4-FFF2-40B4-BE49-F238E27FC236}">
                <a16:creationId xmlns:a16="http://schemas.microsoft.com/office/drawing/2014/main" id="{CBD7ADE6-551C-31E7-64EA-C38938CA6DE1}"/>
              </a:ext>
            </a:extLst>
          </p:cNvPr>
          <p:cNvSpPr>
            <a:spLocks noGrp="1"/>
          </p:cNvSpPr>
          <p:nvPr>
            <p:ph type="sldNum" sz="quarter" idx="5"/>
          </p:nvPr>
        </p:nvSpPr>
        <p:spPr/>
        <p:txBody>
          <a:bodyPr/>
          <a:lstStyle/>
          <a:p>
            <a:fld id="{C679719B-1C0D-4995-96E1-BEDFBA084E0A}" type="slidenum">
              <a:rPr lang="da-DK" smtClean="0"/>
              <a:t>20</a:t>
            </a:fld>
            <a:endParaRPr lang="da-DK"/>
          </a:p>
        </p:txBody>
      </p:sp>
    </p:spTree>
    <p:extLst>
      <p:ext uri="{BB962C8B-B14F-4D97-AF65-F5344CB8AC3E}">
        <p14:creationId xmlns:p14="http://schemas.microsoft.com/office/powerpoint/2010/main" val="4128111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21</a:t>
            </a:fld>
            <a:endParaRPr lang="da-DK"/>
          </a:p>
        </p:txBody>
      </p:sp>
    </p:spTree>
    <p:extLst>
      <p:ext uri="{BB962C8B-B14F-4D97-AF65-F5344CB8AC3E}">
        <p14:creationId xmlns:p14="http://schemas.microsoft.com/office/powerpoint/2010/main" val="3359642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22</a:t>
            </a:fld>
            <a:endParaRPr lang="da-DK"/>
          </a:p>
        </p:txBody>
      </p:sp>
    </p:spTree>
    <p:extLst>
      <p:ext uri="{BB962C8B-B14F-4D97-AF65-F5344CB8AC3E}">
        <p14:creationId xmlns:p14="http://schemas.microsoft.com/office/powerpoint/2010/main" val="3262393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23</a:t>
            </a:fld>
            <a:endParaRPr lang="da-DK"/>
          </a:p>
        </p:txBody>
      </p:sp>
    </p:spTree>
    <p:extLst>
      <p:ext uri="{BB962C8B-B14F-4D97-AF65-F5344CB8AC3E}">
        <p14:creationId xmlns:p14="http://schemas.microsoft.com/office/powerpoint/2010/main" val="60999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Brug denne slide som overordnet præsentation af AAU’s særkender, hvis der brug for et hurtigt overblik.</a:t>
            </a:r>
          </a:p>
          <a:p>
            <a:endParaRPr lang="da-DK" i="1" dirty="0"/>
          </a:p>
          <a:p>
            <a:r>
              <a:rPr lang="da-DK" i="1" dirty="0"/>
              <a:t>Ved brug for mere detaljeret beskrivelse af PBL og missionsdrevet universitet, brug i stedet de specifikke slides, der ligger senere i denne præsentation.</a:t>
            </a:r>
            <a:endParaRPr lang="en-US" i="1" dirty="0"/>
          </a:p>
        </p:txBody>
      </p:sp>
      <p:sp>
        <p:nvSpPr>
          <p:cNvPr id="4" name="Pladsholder til slidenummer 3"/>
          <p:cNvSpPr>
            <a:spLocks noGrp="1"/>
          </p:cNvSpPr>
          <p:nvPr>
            <p:ph type="sldNum" sz="quarter" idx="5"/>
          </p:nvPr>
        </p:nvSpPr>
        <p:spPr/>
        <p:txBody>
          <a:bodyPr/>
          <a:lstStyle/>
          <a:p>
            <a:fld id="{C679719B-1C0D-4995-96E1-BEDFBA084E0A}" type="slidenum">
              <a:rPr lang="da-DK" smtClean="0"/>
              <a:t>3</a:t>
            </a:fld>
            <a:endParaRPr lang="da-DK"/>
          </a:p>
        </p:txBody>
      </p:sp>
    </p:spTree>
    <p:extLst>
      <p:ext uri="{BB962C8B-B14F-4D97-AF65-F5344CB8AC3E}">
        <p14:creationId xmlns:p14="http://schemas.microsoft.com/office/powerpoint/2010/main" val="395241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Studerende</a:t>
            </a:r>
          </a:p>
          <a:p>
            <a:r>
              <a:rPr lang="da-DK" sz="1200" dirty="0"/>
              <a:t>Kilde: PBI bestandsrapport 01.10.2025 låst version</a:t>
            </a:r>
          </a:p>
          <a:p>
            <a:r>
              <a:rPr lang="da-DK" sz="1200" dirty="0"/>
              <a:t>Note: Omfatter ordinære studerende, deltidsstuderende og gæstestuderende (ekskl. </a:t>
            </a:r>
            <a:r>
              <a:rPr lang="da-DK" sz="1200" dirty="0" err="1"/>
              <a:t>adg.kursus</a:t>
            </a:r>
            <a:r>
              <a:rPr lang="da-DK" sz="1200" dirty="0"/>
              <a:t>)</a:t>
            </a:r>
          </a:p>
          <a:p>
            <a:pPr defTabSz="913028">
              <a:defRPr/>
            </a:pPr>
            <a:endParaRPr lang="da-DK" sz="1200" b="1" dirty="0"/>
          </a:p>
          <a:p>
            <a:pPr defTabSz="913028">
              <a:defRPr/>
            </a:pPr>
            <a:r>
              <a:rPr lang="da-DK" sz="1200" b="1" dirty="0"/>
              <a:t>Ansatte</a:t>
            </a:r>
          </a:p>
          <a:p>
            <a:pPr defTabSz="913028">
              <a:defRPr/>
            </a:pPr>
            <a:r>
              <a:rPr lang="da-DK" sz="1200" dirty="0"/>
              <a:t>Antal forskere (månedslønnede) omfatter </a:t>
            </a:r>
            <a:r>
              <a:rPr lang="da-DK" sz="1200" b="0" baseline="0" dirty="0"/>
              <a:t>professor, lektor, adjunkt forsker, post doc., ph.d., VIP i øvrigt</a:t>
            </a:r>
            <a:r>
              <a:rPr lang="da-DK" sz="1200" dirty="0"/>
              <a:t>. </a:t>
            </a:r>
          </a:p>
          <a:p>
            <a:pPr defTabSz="913028">
              <a:defRPr/>
            </a:pPr>
            <a:r>
              <a:rPr lang="da-DK" sz="1200" dirty="0"/>
              <a:t>Antal TAP (månedslønnede) omfatter chefer, AC-TAP, TAP øvrige.</a:t>
            </a:r>
          </a:p>
          <a:p>
            <a:pPr rtl="0"/>
            <a:r>
              <a:rPr lang="da-DK" sz="1200" b="0" baseline="0" dirty="0"/>
              <a:t>Kilde: AAU 3. periodeopfølgning 2025 (antal medarbejdere)</a:t>
            </a:r>
            <a:endParaRPr lang="da-DK" sz="1200" b="0" i="0" baseline="0" dirty="0"/>
          </a:p>
          <a:p>
            <a:pPr rtl="0"/>
            <a:endParaRPr lang="da-DK" i="1" dirty="0"/>
          </a:p>
          <a:p>
            <a:r>
              <a:rPr lang="da-DK" sz="1200" b="1" i="0" dirty="0">
                <a:solidFill>
                  <a:schemeClr val="tx1"/>
                </a:solidFill>
              </a:rPr>
              <a:t>Budget</a:t>
            </a:r>
          </a:p>
          <a:p>
            <a:r>
              <a:rPr lang="da-DK" sz="1200" b="0" i="0" baseline="0" dirty="0"/>
              <a:t>Kilde: AAU 3. periodeopfølgning 2025 </a:t>
            </a:r>
            <a:endParaRPr lang="da-DK" sz="1200" b="0" i="0" dirty="0">
              <a:solidFill>
                <a:schemeClr val="tx1"/>
              </a:solidFill>
            </a:endParaRPr>
          </a:p>
          <a:p>
            <a:pPr defTabSz="913028">
              <a:defRPr/>
            </a:pPr>
            <a:endParaRPr lang="da-DK" b="0" baseline="0" dirty="0"/>
          </a:p>
          <a:p>
            <a:pPr defTabSz="913028">
              <a:defRPr/>
            </a:pPr>
            <a:r>
              <a:rPr lang="da-DK" b="1" dirty="0"/>
              <a:t>AAU</a:t>
            </a:r>
            <a:r>
              <a:rPr lang="da-DK" b="1" baseline="0" dirty="0"/>
              <a:t> er blandt de bedste universiteter i verden og ligger i top 2%</a:t>
            </a:r>
            <a:endParaRPr lang="da-DK" b="1" dirty="0"/>
          </a:p>
          <a:p>
            <a:pPr defTabSz="913028">
              <a:defRPr/>
            </a:pPr>
            <a:r>
              <a:rPr lang="en-US" dirty="0">
                <a:solidFill>
                  <a:schemeClr val="bg1"/>
                </a:solidFill>
              </a:rPr>
              <a:t>Kilde: </a:t>
            </a:r>
            <a:r>
              <a:rPr lang="en-US" baseline="0" dirty="0">
                <a:solidFill>
                  <a:schemeClr val="bg1"/>
                </a:solidFill>
              </a:rPr>
              <a:t>World University Rankings, </a:t>
            </a:r>
            <a:r>
              <a:rPr lang="en-US" dirty="0">
                <a:solidFill>
                  <a:schemeClr val="bg1"/>
                </a:solidFill>
              </a:rPr>
              <a:t>Times</a:t>
            </a:r>
            <a:r>
              <a:rPr lang="en-US" baseline="0" dirty="0">
                <a:solidFill>
                  <a:schemeClr val="bg1"/>
                </a:solidFill>
              </a:rPr>
              <a:t> Higher Education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mn-lt"/>
              </a:rPr>
              <a:t>Kilde: Times </a:t>
            </a:r>
            <a:r>
              <a:rPr lang="da-DK" sz="1200" dirty="0" err="1">
                <a:solidFill>
                  <a:schemeClr val="tx1"/>
                </a:solidFill>
                <a:latin typeface="+mn-lt"/>
              </a:rPr>
              <a:t>Higher</a:t>
            </a:r>
            <a:r>
              <a:rPr lang="da-DK" sz="1200" dirty="0">
                <a:solidFill>
                  <a:schemeClr val="tx1"/>
                </a:solidFill>
                <a:latin typeface="+mn-lt"/>
              </a:rPr>
              <a:t> Education </a:t>
            </a:r>
            <a:r>
              <a:rPr lang="da-DK" sz="1200" dirty="0" err="1">
                <a:solidFill>
                  <a:schemeClr val="tx1"/>
                </a:solidFill>
                <a:latin typeface="+mn-lt"/>
              </a:rPr>
              <a:t>Impact</a:t>
            </a:r>
            <a:r>
              <a:rPr lang="da-DK" sz="1200" dirty="0">
                <a:solidFill>
                  <a:schemeClr val="tx1"/>
                </a:solidFill>
                <a:latin typeface="+mn-lt"/>
              </a:rPr>
              <a:t> Ranking 2025</a:t>
            </a:r>
            <a:endParaRPr lang="da-DK" b="0" dirty="0"/>
          </a:p>
          <a:p>
            <a:pPr defTabSz="913028">
              <a:defRPr/>
            </a:pPr>
            <a:endParaRPr lang="en-US" sz="1200" b="1" dirty="0">
              <a:solidFill>
                <a:schemeClr val="bg1"/>
              </a:solidFill>
            </a:endParaRPr>
          </a:p>
          <a:p>
            <a:pPr defTabSz="913028">
              <a:defRPr/>
            </a:pPr>
            <a:r>
              <a:rPr lang="en-US" sz="1200" b="1" dirty="0" err="1">
                <a:solidFill>
                  <a:schemeClr val="bg1"/>
                </a:solidFill>
              </a:rPr>
              <a:t>Tredjebedste</a:t>
            </a:r>
            <a:r>
              <a:rPr lang="en-US" sz="1200" b="1" dirty="0">
                <a:solidFill>
                  <a:schemeClr val="bg1"/>
                </a:solidFill>
              </a:rPr>
              <a:t> </a:t>
            </a:r>
            <a:r>
              <a:rPr lang="en-US" sz="1200" b="1" dirty="0" err="1">
                <a:solidFill>
                  <a:schemeClr val="bg1"/>
                </a:solidFill>
              </a:rPr>
              <a:t>ingeniøruniversitet</a:t>
            </a:r>
            <a:r>
              <a:rPr lang="en-US" sz="1200" b="1" dirty="0">
                <a:solidFill>
                  <a:schemeClr val="bg1"/>
                </a:solidFill>
              </a:rPr>
              <a:t> </a:t>
            </a:r>
            <a:r>
              <a:rPr lang="en-US" sz="1200" b="1" dirty="0" err="1">
                <a:solidFill>
                  <a:schemeClr val="bg1"/>
                </a:solidFill>
              </a:rPr>
              <a:t>i</a:t>
            </a:r>
            <a:r>
              <a:rPr lang="en-US" sz="1200" b="1" dirty="0">
                <a:solidFill>
                  <a:schemeClr val="bg1"/>
                </a:solidFill>
              </a:rPr>
              <a:t> Europa </a:t>
            </a:r>
          </a:p>
          <a:p>
            <a:pPr defTabSz="913028">
              <a:defRPr/>
            </a:pPr>
            <a:r>
              <a:rPr lang="en-US" sz="1200" dirty="0"/>
              <a:t>AAU er </a:t>
            </a:r>
            <a:r>
              <a:rPr lang="en-US" sz="1200" dirty="0" err="1"/>
              <a:t>tredjebedste</a:t>
            </a:r>
            <a:r>
              <a:rPr lang="en-US" sz="1200" dirty="0"/>
              <a:t> </a:t>
            </a:r>
            <a:r>
              <a:rPr lang="en-US" sz="1200" dirty="0" err="1"/>
              <a:t>ingeniøruniversitet</a:t>
            </a:r>
            <a:r>
              <a:rPr lang="en-US" sz="1200" dirty="0"/>
              <a:t> </a:t>
            </a:r>
            <a:r>
              <a:rPr lang="en-US" sz="1200" dirty="0" err="1"/>
              <a:t>i</a:t>
            </a:r>
            <a:r>
              <a:rPr lang="en-US" sz="1200" dirty="0"/>
              <a:t> Europa. Det er </a:t>
            </a:r>
            <a:r>
              <a:rPr lang="en-US" sz="1200" dirty="0" err="1"/>
              <a:t>ottende</a:t>
            </a:r>
            <a:r>
              <a:rPr lang="en-US" sz="1200" dirty="0"/>
              <a:t> </a:t>
            </a:r>
            <a:r>
              <a:rPr lang="en-US" sz="1200" dirty="0" err="1"/>
              <a:t>år</a:t>
            </a:r>
            <a:r>
              <a:rPr lang="en-US" sz="1200" dirty="0"/>
              <a:t> </a:t>
            </a:r>
            <a:r>
              <a:rPr lang="en-US" sz="1200" dirty="0" err="1"/>
              <a:t>i</a:t>
            </a:r>
            <a:r>
              <a:rPr lang="en-US" sz="1200" dirty="0"/>
              <a:t> </a:t>
            </a:r>
            <a:r>
              <a:rPr lang="en-US" sz="1200" dirty="0" err="1"/>
              <a:t>træk</a:t>
            </a:r>
            <a:r>
              <a:rPr lang="en-US" sz="1200" dirty="0"/>
              <a:t>, at AAU er </a:t>
            </a:r>
            <a:r>
              <a:rPr lang="en-US" sz="1200" dirty="0" err="1"/>
              <a:t>i</a:t>
            </a:r>
            <a:r>
              <a:rPr lang="en-US" sz="1200" dirty="0"/>
              <a:t> top 3.</a:t>
            </a:r>
          </a:p>
          <a:p>
            <a:pPr defTabSz="913028">
              <a:defRPr/>
            </a:pPr>
            <a:r>
              <a:rPr lang="da-DK" sz="1200" dirty="0"/>
              <a:t>Kilde: </a:t>
            </a:r>
            <a:r>
              <a:rPr lang="en-US" sz="1200" dirty="0"/>
              <a:t>Best Global Universities for Engineering, U.S. News &amp; World Report 2025</a:t>
            </a:r>
          </a:p>
          <a:p>
            <a:endParaRPr lang="da-DK" i="1" dirty="0"/>
          </a:p>
          <a:p>
            <a:endParaRPr lang="da-DK" i="1" dirty="0"/>
          </a:p>
        </p:txBody>
      </p:sp>
      <p:sp>
        <p:nvSpPr>
          <p:cNvPr id="4" name="Pladsholder til slidenummer 3"/>
          <p:cNvSpPr>
            <a:spLocks noGrp="1"/>
          </p:cNvSpPr>
          <p:nvPr>
            <p:ph type="sldNum" sz="quarter" idx="5"/>
          </p:nvPr>
        </p:nvSpPr>
        <p:spPr/>
        <p:txBody>
          <a:bodyPr/>
          <a:lstStyle/>
          <a:p>
            <a:fld id="{C679719B-1C0D-4995-96E1-BEDFBA084E0A}" type="slidenum">
              <a:rPr lang="da-DK" smtClean="0"/>
              <a:t>4</a:t>
            </a:fld>
            <a:endParaRPr lang="da-DK"/>
          </a:p>
        </p:txBody>
      </p:sp>
    </p:spTree>
    <p:extLst>
      <p:ext uri="{BB962C8B-B14F-4D97-AF65-F5344CB8AC3E}">
        <p14:creationId xmlns:p14="http://schemas.microsoft.com/office/powerpoint/2010/main" val="41680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t>Antal studerende</a:t>
            </a:r>
          </a:p>
          <a:p>
            <a:r>
              <a:rPr lang="da-DK" sz="1200" dirty="0"/>
              <a:t>Kilde: PBI bestandsrapport 01.10.2025 låst version</a:t>
            </a:r>
          </a:p>
          <a:p>
            <a:r>
              <a:rPr lang="da-DK" sz="1200" dirty="0"/>
              <a:t>Note: Omfatter ordinære studerende, deltidsstuderende og gæstestuderende (ekskl. </a:t>
            </a:r>
            <a:r>
              <a:rPr lang="da-DK" sz="1200" dirty="0" err="1"/>
              <a:t>adg.kursus</a:t>
            </a:r>
            <a:r>
              <a:rPr lang="da-DK" sz="1200" dirty="0"/>
              <a:t>)</a:t>
            </a:r>
          </a:p>
          <a:p>
            <a:r>
              <a:rPr lang="da-DK" baseline="0" dirty="0"/>
              <a:t> </a:t>
            </a:r>
          </a:p>
          <a:p>
            <a:r>
              <a:rPr lang="da-DK" b="1" baseline="0" dirty="0"/>
              <a:t>Antal medarbejdere: </a:t>
            </a:r>
          </a:p>
          <a:p>
            <a:pPr rtl="0"/>
            <a:r>
              <a:rPr lang="da-DK" sz="1200" b="0" baseline="0" dirty="0"/>
              <a:t>Kilde: AAU 3. periodeopfølgning 2025 (antal medarbejdere) – opsplittet på campus i </a:t>
            </a:r>
            <a:r>
              <a:rPr lang="da-DK" sz="1200" b="0" baseline="0" dirty="0" err="1"/>
              <a:t>QlikView</a:t>
            </a:r>
            <a:endParaRPr lang="da-DK" sz="120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DA4D1-AAF9-4820-BC6C-54298E0097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652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C679719B-1C0D-4995-96E1-BEDFBA084E0A}" type="slidenum">
              <a:rPr lang="da-DK" smtClean="0"/>
              <a:t>6</a:t>
            </a:fld>
            <a:endParaRPr lang="da-DK"/>
          </a:p>
        </p:txBody>
      </p:sp>
    </p:spTree>
    <p:extLst>
      <p:ext uri="{BB962C8B-B14F-4D97-AF65-F5344CB8AC3E}">
        <p14:creationId xmlns:p14="http://schemas.microsoft.com/office/powerpoint/2010/main" val="395746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Indtægter</a:t>
            </a:r>
          </a:p>
          <a:p>
            <a:r>
              <a:rPr lang="da-DK" i="0" dirty="0"/>
              <a:t>Godkendt budget 2025</a:t>
            </a:r>
          </a:p>
        </p:txBody>
      </p:sp>
      <p:sp>
        <p:nvSpPr>
          <p:cNvPr id="4" name="Pladsholder til slidenummer 3"/>
          <p:cNvSpPr>
            <a:spLocks noGrp="1"/>
          </p:cNvSpPr>
          <p:nvPr>
            <p:ph type="sldNum" sz="quarter" idx="5"/>
          </p:nvPr>
        </p:nvSpPr>
        <p:spPr/>
        <p:txBody>
          <a:bodyPr/>
          <a:lstStyle/>
          <a:p>
            <a:fld id="{7A05AE8D-5B53-4E1A-95AE-205E428F4329}" type="slidenum">
              <a:rPr lang="da-DK" smtClean="0"/>
              <a:t>7</a:t>
            </a:fld>
            <a:endParaRPr lang="da-DK"/>
          </a:p>
        </p:txBody>
      </p:sp>
    </p:spTree>
    <p:extLst>
      <p:ext uri="{BB962C8B-B14F-4D97-AF65-F5344CB8AC3E}">
        <p14:creationId xmlns:p14="http://schemas.microsoft.com/office/powerpoint/2010/main" val="212721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Forskningsaftaler</a:t>
            </a:r>
          </a:p>
          <a:p>
            <a:r>
              <a:rPr lang="da-DK" dirty="0"/>
              <a:t>2024 – 615 samarbejdsaftaler ud af i alt 2.229 for alle DK universiteter. </a:t>
            </a:r>
          </a:p>
          <a:p>
            <a:r>
              <a:rPr lang="da-DK" i="1" dirty="0"/>
              <a:t>Kilde: Kommercialiseringsstatistikken</a:t>
            </a:r>
          </a:p>
          <a:p>
            <a:endParaRPr lang="da-DK" dirty="0"/>
          </a:p>
          <a:p>
            <a:r>
              <a:rPr lang="da-DK" b="1" dirty="0"/>
              <a:t>Note til billede</a:t>
            </a:r>
          </a:p>
          <a:p>
            <a:r>
              <a:rPr lang="da-DK" dirty="0"/>
              <a:t>Robotten på billedet er fra Institut for Elektroniske Systemer, som har meget forskning i teknologi til anvendelse i rummet. </a:t>
            </a:r>
          </a:p>
          <a:p>
            <a:r>
              <a:rPr lang="da-DK" dirty="0"/>
              <a:t>Den er ikke på en planet – men til test i </a:t>
            </a:r>
            <a:r>
              <a:rPr lang="da-DK" dirty="0" err="1"/>
              <a:t>Nysum</a:t>
            </a:r>
            <a:r>
              <a:rPr lang="da-DK" dirty="0"/>
              <a:t> Grusgrav i Nordjylland.</a:t>
            </a:r>
          </a:p>
          <a:p>
            <a:endParaRPr lang="da-DK" dirty="0"/>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8</a:t>
            </a:fld>
            <a:endParaRPr lang="da-DK"/>
          </a:p>
        </p:txBody>
      </p:sp>
    </p:spTree>
    <p:extLst>
      <p:ext uri="{BB962C8B-B14F-4D97-AF65-F5344CB8AC3E}">
        <p14:creationId xmlns:p14="http://schemas.microsoft.com/office/powerpoint/2010/main" val="119426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Bemærk sliden beskriver AAU’s organisatoriske tilgang til at være et missionsdrevet universitet, ikke den missionsdrevne forskningsmodel.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Teksten nedenfor er forfattet af AAU’s missionssekretariat i marts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På Aalborg Universitet betyder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tage ansvar for globale udfordringer"</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vi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indtager en mere proaktiv rolle i at forme og påvirke samfunds- og klimamæssige forandringer. I stedet for blot at reagere på politiske beslutninger, stræber vi efter at samskabe og meddefinere konkret politik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og handling, der bygger på forskning og omsætter viden til håndgribelige og effektive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Procesforløbet nederst på sliden illustrerer, hvordan vi påtager os denne samfundsmæssige rolle gennem missionsdrevne initiativer. Missionerne samskabes i tværsektorielle og tværfaglige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partnerskaber med private, civilsamfunds- og offentlige aktører</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En central del af denne tilgang 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tværvidenskabelighed</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—samarbejde på tværs af fagområder for at udvikle holistiske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Ved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agil projektstyring</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forstår vi en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missionsdrevet tilgang, der kombinerer </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bottom</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-up og top-</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down</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strategier:</a:t>
            </a:r>
          </a:p>
          <a:p>
            <a:pPr marL="285750" indent="-285750">
              <a:buFont typeface="Arial" panose="020B0604020202020204" pitchFamily="34" charset="0"/>
              <a:buChar char="•"/>
            </a:pP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Top </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down</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AAU’s missionsenhed samarbejder med videnskabelige missionsledere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fra alle fakulteter, eksterne aktører og relevante institutledere fra AAU. Sammen identificerer de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centrale samfundsmæssige udfordringer, som missionerne skal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adressere. </a:t>
            </a:r>
          </a:p>
          <a:p>
            <a:pPr marL="285750" indent="-285750">
              <a:buFont typeface="Arial" panose="020B0604020202020204" pitchFamily="34" charset="0"/>
              <a:buChar char="•"/>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Bottom-up: Samtidig afholder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missionsenheden workshops med forskere for at facilitere samskabelse og </a:t>
            </a:r>
            <a:r>
              <a:rPr lang="da-DK" sz="1200" b="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matchmaking</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mellem discipliner.</a:t>
            </a:r>
          </a:p>
          <a:p>
            <a:endParaRPr lang="da-DK" sz="1200" b="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Kapacitetsopbygning</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er afgørende—</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både internt på AAU og hos vores eksterne missionspartnere. Dette gør missionsenheden gennem: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 masterclasses’ for eksterne partnere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 talks’: ekspertoplæg og paneldebatter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dirty="0">
                <a:solidFill>
                  <a:srgbClr val="000000"/>
                </a:solidFill>
                <a:effectLst/>
                <a:latin typeface="Aptos" panose="020B0004020202020204" pitchFamily="34" charset="0"/>
                <a:ea typeface="Aptos" panose="020B0004020202020204" pitchFamily="34" charset="0"/>
                <a:cs typeface="Aptos" panose="020B0004020202020204" pitchFamily="34" charset="0"/>
              </a:rPr>
              <a:t>Institutrunder: d</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ialog med forskere for at indsamle idéer om, hvordan deres forskning kan bidrage til missionerne.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b="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Målet med disse faciliterings- og samskabelsesprocesser er at opbygge en portefølje af missionsprojekter,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accelererer den samfundsmæssige effekt</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p>
          <a:p>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Ved at integrere </a:t>
            </a:r>
            <a:r>
              <a:rPr lang="da-DK" sz="1200" b="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missionsdrevet forskning i vores akademiske </a:t>
            </a: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rammer </a:t>
            </a:r>
            <a:r>
              <a:rPr lang="da-DK" sz="12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styrker vi AAU’s rolle som en drivkraft for positiv samfundsforandring.</a:t>
            </a: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Vores igangværende missioner er følgende:</a:t>
            </a:r>
          </a:p>
          <a:p>
            <a:endParaRPr lang="da-DK"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Øget trivsel blandt børn og unge</a:t>
            </a: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Fremme af den grønne energi omstilling</a:t>
            </a:r>
            <a:endParaRPr lang="da-DK"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da-DK" sz="12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Øget sundhed gennem sammenhæng og individualisering i Danmark</a:t>
            </a:r>
          </a:p>
          <a:p>
            <a:endParaRPr lang="da-DK" dirty="0"/>
          </a:p>
        </p:txBody>
      </p:sp>
      <p:sp>
        <p:nvSpPr>
          <p:cNvPr id="4" name="Pladsholder til slidenummer 3"/>
          <p:cNvSpPr>
            <a:spLocks noGrp="1"/>
          </p:cNvSpPr>
          <p:nvPr>
            <p:ph type="sldNum" sz="quarter" idx="5"/>
          </p:nvPr>
        </p:nvSpPr>
        <p:spPr/>
        <p:txBody>
          <a:bodyPr/>
          <a:lstStyle/>
          <a:p>
            <a:fld id="{B82F9160-362F-4E1B-A7C3-E49DD83EDAC1}" type="slidenum">
              <a:rPr lang="da-DK" smtClean="0"/>
              <a:t>9</a:t>
            </a:fld>
            <a:endParaRPr lang="da-DK"/>
          </a:p>
        </p:txBody>
      </p:sp>
    </p:spTree>
    <p:extLst>
      <p:ext uri="{BB962C8B-B14F-4D97-AF65-F5344CB8AC3E}">
        <p14:creationId xmlns:p14="http://schemas.microsoft.com/office/powerpoint/2010/main" val="3989735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9E615-6122-BADA-FD35-E937DC9D90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CDD65CB-99F2-1DCA-35DD-9AA022CC3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12" name="Pladsholder til dato 3">
            <a:extLst>
              <a:ext uri="{FF2B5EF4-FFF2-40B4-BE49-F238E27FC236}">
                <a16:creationId xmlns:a16="http://schemas.microsoft.com/office/drawing/2014/main" id="{7246BBF5-14DD-500F-C53B-6E2BBD44C6FE}"/>
              </a:ext>
            </a:extLst>
          </p:cNvPr>
          <p:cNvSpPr txBox="1">
            <a:spLocks/>
          </p:cNvSpPr>
          <p:nvPr userDrawn="1"/>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rgbClr val="211A52"/>
                </a:solidFill>
                <a:latin typeface="Arial" panose="020B0604020202020204" pitchFamily="34" charset="0"/>
                <a:cs typeface="Arial" panose="020B0604020202020204" pitchFamily="34" charset="0"/>
              </a:rPr>
              <a:t>‹#›</a:t>
            </a:fld>
            <a:endParaRPr lang="da-DK" sz="700" b="1" dirty="0">
              <a:solidFill>
                <a:srgbClr val="211A52"/>
              </a:solidFill>
              <a:latin typeface="Arial" panose="020B0604020202020204" pitchFamily="34" charset="0"/>
              <a:cs typeface="Arial" panose="020B0604020202020204" pitchFamily="34" charset="0"/>
            </a:endParaRPr>
          </a:p>
        </p:txBody>
      </p:sp>
      <p:pic>
        <p:nvPicPr>
          <p:cNvPr id="4" name="Billede 3" descr="Et billede, der indeholder Grafik, Font/skrifttype, grafisk design, skærmbillede&#10;&#10;AI-genereret indhold kan være ukorrekt.">
            <a:extLst>
              <a:ext uri="{FF2B5EF4-FFF2-40B4-BE49-F238E27FC236}">
                <a16:creationId xmlns:a16="http://schemas.microsoft.com/office/drawing/2014/main" id="{0963A905-F272-9478-3E06-87A70F894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762" y="6459662"/>
            <a:ext cx="1014785" cy="253696"/>
          </a:xfrm>
          <a:prstGeom prst="rect">
            <a:avLst/>
          </a:prstGeom>
        </p:spPr>
      </p:pic>
    </p:spTree>
    <p:extLst>
      <p:ext uri="{BB962C8B-B14F-4D97-AF65-F5344CB8AC3E}">
        <p14:creationId xmlns:p14="http://schemas.microsoft.com/office/powerpoint/2010/main" val="407024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2B616-94BB-E3ED-1723-4E37CBC3158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A51300F-1CF7-D2AD-043C-AD6C1B6BB13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25CB4E-F7B4-6079-9C4C-C9898811E969}"/>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5" name="Pladsholder til sidefod 4">
            <a:extLst>
              <a:ext uri="{FF2B5EF4-FFF2-40B4-BE49-F238E27FC236}">
                <a16:creationId xmlns:a16="http://schemas.microsoft.com/office/drawing/2014/main" id="{7EE8E017-C9C6-85CF-FE76-350B5675710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7D651C86-1ADF-0BFA-6019-A6C3E9E35B3C}"/>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02285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4CE0FDE-B9D9-50FE-B20E-9AFE0A84A09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399EC8-28F5-E677-114F-0AF40EDC4DB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D35704F-6DAD-749E-F687-66038B410130}"/>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5" name="Pladsholder til sidefod 4">
            <a:extLst>
              <a:ext uri="{FF2B5EF4-FFF2-40B4-BE49-F238E27FC236}">
                <a16:creationId xmlns:a16="http://schemas.microsoft.com/office/drawing/2014/main" id="{3144FB0E-CAC3-8D1B-1062-BDDE6FDE3C62}"/>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C6E599A0-B9F2-83A1-79D7-3FE64DF2D360}"/>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92089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436685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42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36" name="Billed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3811" y="6013248"/>
            <a:ext cx="688284" cy="734170"/>
          </a:xfrm>
          <a:prstGeom prst="rect">
            <a:avLst/>
          </a:prstGeom>
        </p:spPr>
      </p:pic>
    </p:spTree>
    <p:extLst>
      <p:ext uri="{BB962C8B-B14F-4D97-AF65-F5344CB8AC3E}">
        <p14:creationId xmlns:p14="http://schemas.microsoft.com/office/powerpoint/2010/main" val="1213586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pic>
        <p:nvPicPr>
          <p:cNvPr id="31" name="Billed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3811" y="6013248"/>
            <a:ext cx="688284" cy="734170"/>
          </a:xfrm>
          <a:prstGeom prst="rect">
            <a:avLst/>
          </a:prstGeom>
        </p:spPr>
      </p:pic>
    </p:spTree>
    <p:extLst>
      <p:ext uri="{BB962C8B-B14F-4D97-AF65-F5344CB8AC3E}">
        <p14:creationId xmlns:p14="http://schemas.microsoft.com/office/powerpoint/2010/main" val="390487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a:t>Insert</a:t>
            </a:r>
            <a:r>
              <a:rPr lang="da-DK" dirty="0"/>
              <a:t> </a:t>
            </a:r>
            <a:r>
              <a:rPr lang="da-DK" dirty="0" err="1"/>
              <a:t>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170231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127484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143170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Tree>
    <p:extLst>
      <p:ext uri="{BB962C8B-B14F-4D97-AF65-F5344CB8AC3E}">
        <p14:creationId xmlns:p14="http://schemas.microsoft.com/office/powerpoint/2010/main" val="66396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DD3F1-1C7D-B2CA-C1DE-1976CD244CC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11AEB18-0B05-3FBC-5DBF-E1E5B2F53BD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5A5C64-7206-6F64-4E53-010CEF701A08}"/>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5" name="Pladsholder til sidefod 4">
            <a:extLst>
              <a:ext uri="{FF2B5EF4-FFF2-40B4-BE49-F238E27FC236}">
                <a16:creationId xmlns:a16="http://schemas.microsoft.com/office/drawing/2014/main" id="{487AB4F3-E71A-826F-32C4-BE4C1424A6B6}"/>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2359EDCB-F7D1-8812-305A-E5A356486091}"/>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2161480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298160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pic>
        <p:nvPicPr>
          <p:cNvPr id="75" name="Billede 7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2120008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pic>
        <p:nvPicPr>
          <p:cNvPr id="55" name="Billede 5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2395787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76055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473242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pic>
        <p:nvPicPr>
          <p:cNvPr id="26" name="Billede 2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27"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a:t>
            </a:fld>
            <a:endParaRPr lang="en-US" sz="600" b="1" spc="200" baseline="0" dirty="0">
              <a:latin typeface="+mn-lt"/>
            </a:endParaRPr>
          </a:p>
        </p:txBody>
      </p:sp>
    </p:spTree>
    <p:extLst>
      <p:ext uri="{BB962C8B-B14F-4D97-AF65-F5344CB8AC3E}">
        <p14:creationId xmlns:p14="http://schemas.microsoft.com/office/powerpoint/2010/main" val="97228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pic>
        <p:nvPicPr>
          <p:cNvPr id="54" name="Billede 5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141463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340850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2190026"/>
            <a:ext cx="353474" cy="2481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5" name="Tekstfelt 4"/>
          <p:cNvSpPr txBox="1"/>
          <p:nvPr userDrawn="1"/>
        </p:nvSpPr>
        <p:spPr>
          <a:xfrm rot="16200000">
            <a:off x="-1612897" y="256966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53" name="Billede 5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912069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189146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F9E2C-DC8F-0B9F-2869-6885326D9A2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4537DA3-42A8-0B3C-54E1-F030D48C69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F58231E-C547-3499-4832-335A746E3B8B}"/>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5" name="Pladsholder til sidefod 4">
            <a:extLst>
              <a:ext uri="{FF2B5EF4-FFF2-40B4-BE49-F238E27FC236}">
                <a16:creationId xmlns:a16="http://schemas.microsoft.com/office/drawing/2014/main" id="{313F3AB1-BB26-6BA8-181E-735A9A4E1D8E}"/>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12A196D4-B6F2-802A-8277-71A76BBD699C}"/>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3980557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6" name="Billede 2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510728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2437907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750" b="1" baseline="0"/>
            </a:lvl1pPr>
          </a:lstStyle>
          <a:p>
            <a:pPr rtl="0"/>
            <a:r>
              <a:rPr lang="en-GB"/>
              <a:t>Drag &amp; Drop Image</a:t>
            </a:r>
          </a:p>
        </p:txBody>
      </p:sp>
      <p:sp>
        <p:nvSpPr>
          <p:cNvPr id="5" name="Title 4"/>
          <p:cNvSpPr>
            <a:spLocks noGrp="1"/>
          </p:cNvSpPr>
          <p:nvPr>
            <p:ph type="title" hasCustomPrompt="1"/>
          </p:nvPr>
        </p:nvSpPr>
        <p:spPr>
          <a:xfrm>
            <a:off x="2441578" y="2676497"/>
            <a:ext cx="7341129" cy="1036319"/>
          </a:xfrm>
          <a:solidFill>
            <a:schemeClr val="bg1"/>
          </a:solidFill>
        </p:spPr>
        <p:txBody>
          <a:bodyPr tIns="108000" rtlCol="0"/>
          <a:lstStyle>
            <a:lvl1pPr algn="ctr">
              <a:defRPr sz="21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8" y="3827463"/>
            <a:ext cx="7341129" cy="412750"/>
          </a:xfrm>
          <a:solidFill>
            <a:schemeClr val="bg1"/>
          </a:solidFill>
        </p:spPr>
        <p:txBody>
          <a:bodyPr rtlCol="0">
            <a:noAutofit/>
          </a:bodyPr>
          <a:lstStyle>
            <a:lvl1pPr marL="0" indent="0" algn="ctr">
              <a:buFontTx/>
              <a:buNone/>
              <a:defRPr sz="1350" spc="225" baseline="0"/>
            </a:lvl1pPr>
          </a:lstStyle>
          <a:p>
            <a:pPr lvl="0" rtl="0"/>
            <a:r>
              <a:rPr lang="en-GB"/>
              <a:t>BY NAVN NAVNESEN</a:t>
            </a:r>
          </a:p>
        </p:txBody>
      </p:sp>
      <p:grpSp>
        <p:nvGrpSpPr>
          <p:cNvPr id="72" name="Group 4"/>
          <p:cNvGrpSpPr>
            <a:grpSpLocks noChangeAspect="1"/>
          </p:cNvGrpSpPr>
          <p:nvPr userDrawn="1"/>
        </p:nvGrpSpPr>
        <p:grpSpPr bwMode="auto">
          <a:xfrm>
            <a:off x="5492753" y="5903917"/>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sz="1350"/>
            </a:p>
          </p:txBody>
        </p:sp>
      </p:grpSp>
    </p:spTree>
    <p:extLst>
      <p:ext uri="{BB962C8B-B14F-4D97-AF65-F5344CB8AC3E}">
        <p14:creationId xmlns:p14="http://schemas.microsoft.com/office/powerpoint/2010/main" val="2662331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0FF76-AF2D-12FF-D67B-7C6959C0532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376FD01-35C0-B4E7-54F3-FA16E4F56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3B8C45C-C36F-2441-2CDB-08B46E3EB548}"/>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5" name="Pladsholder til sidefod 4">
            <a:extLst>
              <a:ext uri="{FF2B5EF4-FFF2-40B4-BE49-F238E27FC236}">
                <a16:creationId xmlns:a16="http://schemas.microsoft.com/office/drawing/2014/main" id="{15DCC1D8-5096-0A70-ED7B-5A753B396B8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8E40C28-4FDC-14DA-C240-06EF5CED33E8}"/>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4175020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A003D-89A4-BF28-A44D-B861AF3F5B0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E40D839-6E25-092A-9994-C9AB8531D5E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6C85290-12A3-879E-FD12-BFA118DED3C6}"/>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5" name="Pladsholder til sidefod 4">
            <a:extLst>
              <a:ext uri="{FF2B5EF4-FFF2-40B4-BE49-F238E27FC236}">
                <a16:creationId xmlns:a16="http://schemas.microsoft.com/office/drawing/2014/main" id="{34FCB56F-04A8-1256-0199-86A7E90E1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374AA2-E805-940C-BA1C-7F41BA43762C}"/>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959576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E95F3-2AEE-7907-6A5E-B05217886A3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7864DA2-758B-A8C6-6738-F578CDB805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BB7B7AE-BDBA-881C-DEA8-4D32BDB835B3}"/>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5" name="Pladsholder til sidefod 4">
            <a:extLst>
              <a:ext uri="{FF2B5EF4-FFF2-40B4-BE49-F238E27FC236}">
                <a16:creationId xmlns:a16="http://schemas.microsoft.com/office/drawing/2014/main" id="{087C6F56-C312-E58C-44E9-466DF791F7C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06344EC-43B1-C3A0-B369-877EF351A2EC}"/>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241140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ACE2F-537F-B615-FED2-CA754FCF48E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9A430FA-C0BC-FD54-1D2D-CC802A20FE4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107CED1-7CCE-6411-53FD-10581320BE2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281D2A0-6493-233F-C5C2-6C57ED2D82FF}"/>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6" name="Pladsholder til sidefod 5">
            <a:extLst>
              <a:ext uri="{FF2B5EF4-FFF2-40B4-BE49-F238E27FC236}">
                <a16:creationId xmlns:a16="http://schemas.microsoft.com/office/drawing/2014/main" id="{DB064629-B9AF-F193-8766-A103DF57F3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F347CF2-7281-21FB-8581-2C91C0223D7A}"/>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98061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91342-5249-19D9-FD77-CBF49A42A50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61601D6-CB3E-35C0-46D7-6AE15B07B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52EA510-373C-AFD6-221B-4F79E7BC29A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D7EBF84-7168-E6D9-E2B4-D8E9ACF10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FC02D5E-0040-195D-1D7F-BBCBEA2E24F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CB3259D-DB7E-FCBD-5D7B-E8EFFFD58170}"/>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8" name="Pladsholder til sidefod 7">
            <a:extLst>
              <a:ext uri="{FF2B5EF4-FFF2-40B4-BE49-F238E27FC236}">
                <a16:creationId xmlns:a16="http://schemas.microsoft.com/office/drawing/2014/main" id="{CA6B85CA-143F-2C96-2162-6470E180335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C7CA94A-079E-3EE9-69A4-89100B56438F}"/>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946133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08EF20-6854-323C-91C8-2C5DE71CC65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4EB014D-74E4-9529-F60C-07AB4E57D8EA}"/>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4" name="Pladsholder til sidefod 3">
            <a:extLst>
              <a:ext uri="{FF2B5EF4-FFF2-40B4-BE49-F238E27FC236}">
                <a16:creationId xmlns:a16="http://schemas.microsoft.com/office/drawing/2014/main" id="{C00C7AB4-E26A-1EF0-BA74-44B37C72337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C9578608-EC4F-FB49-41C7-2A2425956574}"/>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2323914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BFEB24C-E7A9-6D7E-E928-E2CF18F73554}"/>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3" name="Pladsholder til sidefod 2">
            <a:extLst>
              <a:ext uri="{FF2B5EF4-FFF2-40B4-BE49-F238E27FC236}">
                <a16:creationId xmlns:a16="http://schemas.microsoft.com/office/drawing/2014/main" id="{8D2B6FB7-1E97-6915-F093-AE136C42E10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A2D697B-EEC3-E15C-4FFC-8CC07DBD20A7}"/>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53385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7AC0C8-5D9F-87DB-99C9-BDAF901FDC9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928FCA7-B45D-E11A-0DD1-5D3AEDCD211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CACCFB3-92A3-7880-9721-33D34F2CDEF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D848A55-722D-E142-9687-DA0F29424CE7}"/>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6" name="Pladsholder til sidefod 5">
            <a:extLst>
              <a:ext uri="{FF2B5EF4-FFF2-40B4-BE49-F238E27FC236}">
                <a16:creationId xmlns:a16="http://schemas.microsoft.com/office/drawing/2014/main" id="{84D32C6C-3AEA-72DE-79AE-65F58C51D4CA}"/>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F593889-1154-815F-DED3-7882946442DB}"/>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3802580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4CDF5-F903-14FC-0DB8-598EDB6C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6AF2119-90D7-00F2-5D49-7063DC221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F2F9AD6-1D63-C55D-F197-A4EDEBD12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9F22436-16BB-8CF2-E24A-1D8DF0556B58}"/>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6" name="Pladsholder til sidefod 5">
            <a:extLst>
              <a:ext uri="{FF2B5EF4-FFF2-40B4-BE49-F238E27FC236}">
                <a16:creationId xmlns:a16="http://schemas.microsoft.com/office/drawing/2014/main" id="{ABB5D30D-54F6-E363-1D06-52503A6966D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7DC4199-8CEF-F1F1-9B37-3CBBAA3CEABE}"/>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302932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94AFD-3EBD-E6AE-83AB-89D108F9A49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FE64860-1AB9-627B-F21B-69F68A7DD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D1ADCE6-A60B-7800-EC8D-95995D79E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7EEAEC-D963-D93C-61DF-2285D19475FC}"/>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6" name="Pladsholder til sidefod 5">
            <a:extLst>
              <a:ext uri="{FF2B5EF4-FFF2-40B4-BE49-F238E27FC236}">
                <a16:creationId xmlns:a16="http://schemas.microsoft.com/office/drawing/2014/main" id="{0913A302-686E-7065-C8E6-57189F39D93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6B287AC-1C14-97B4-C3CD-1CFD1D0E608F}"/>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2277109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86448-8AB9-05E3-D7D9-E8AF9B5D1E7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D3102DA-E929-5D5C-FDD2-BD77EE8D3C1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089B45-78CA-780A-43D9-75E352BA4D02}"/>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5" name="Pladsholder til sidefod 4">
            <a:extLst>
              <a:ext uri="{FF2B5EF4-FFF2-40B4-BE49-F238E27FC236}">
                <a16:creationId xmlns:a16="http://schemas.microsoft.com/office/drawing/2014/main" id="{5E0513C6-CC71-BBBB-721E-3E93CD654A2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093967C-B7F3-A3B4-5043-A3EE422ECE60}"/>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1588846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79A89F1-4984-1BC3-82A2-B01FC0865C0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B6B8DE-8B20-0CEA-B23D-A9210EEE14E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54B179-3F16-3D5C-CDD5-CE2A4D951893}"/>
              </a:ext>
            </a:extLst>
          </p:cNvPr>
          <p:cNvSpPr>
            <a:spLocks noGrp="1"/>
          </p:cNvSpPr>
          <p:nvPr>
            <p:ph type="dt" sz="half" idx="10"/>
          </p:nvPr>
        </p:nvSpPr>
        <p:spPr/>
        <p:txBody>
          <a:bodyPr/>
          <a:lstStyle/>
          <a:p>
            <a:fld id="{EB39CB33-101A-49EB-8113-4BFDB9383FA2}" type="datetimeFigureOut">
              <a:rPr lang="da-DK" smtClean="0"/>
              <a:t>13-02-2026</a:t>
            </a:fld>
            <a:endParaRPr lang="da-DK"/>
          </a:p>
        </p:txBody>
      </p:sp>
      <p:sp>
        <p:nvSpPr>
          <p:cNvPr id="5" name="Pladsholder til sidefod 4">
            <a:extLst>
              <a:ext uri="{FF2B5EF4-FFF2-40B4-BE49-F238E27FC236}">
                <a16:creationId xmlns:a16="http://schemas.microsoft.com/office/drawing/2014/main" id="{2CF64D6B-A339-C749-EF63-D6CDC2BFD1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BFAF36-9ADE-6569-499E-2248AECC69EB}"/>
              </a:ext>
            </a:extLst>
          </p:cNvPr>
          <p:cNvSpPr>
            <a:spLocks noGrp="1"/>
          </p:cNvSpPr>
          <p:nvPr>
            <p:ph type="sldNum" sz="quarter" idx="12"/>
          </p:nvPr>
        </p:nvSpPr>
        <p:spPr/>
        <p:txBody>
          <a:bodyPr/>
          <a:lstStyle/>
          <a:p>
            <a:fld id="{B02AD8C3-CF79-46CB-8937-0EA83122AAB6}" type="slidenum">
              <a:rPr lang="da-DK" smtClean="0"/>
              <a:t>‹#›</a:t>
            </a:fld>
            <a:endParaRPr lang="da-DK"/>
          </a:p>
        </p:txBody>
      </p:sp>
    </p:spTree>
    <p:extLst>
      <p:ext uri="{BB962C8B-B14F-4D97-AF65-F5344CB8AC3E}">
        <p14:creationId xmlns:p14="http://schemas.microsoft.com/office/powerpoint/2010/main" val="388003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1AFCD-1A7F-A193-E1B2-D724ADBAA72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DB3856-81A2-0BBA-CF72-874587B3E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D69F269-DC59-E0E2-F43D-11287188FE79}"/>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5838090-EE7B-598C-EB2C-71FCD0AAC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86EDD01-5DDF-1748-257A-8F547EF6256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CEC0299-6FDA-A245-CCD3-2F8FF73D0BA9}"/>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8" name="Pladsholder til sidefod 7">
            <a:extLst>
              <a:ext uri="{FF2B5EF4-FFF2-40B4-BE49-F238E27FC236}">
                <a16:creationId xmlns:a16="http://schemas.microsoft.com/office/drawing/2014/main" id="{09C93DA1-0FB7-204C-6BEA-247F5F28CEB3}"/>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AE8363B9-087D-5BF6-F691-291BFBEB4DD2}"/>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19568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158A1-63E6-67C8-A0B1-9AEFB7F3B63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044158F-1EFB-EC8C-6DFA-80A34501477A}"/>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4" name="Pladsholder til sidefod 3">
            <a:extLst>
              <a:ext uri="{FF2B5EF4-FFF2-40B4-BE49-F238E27FC236}">
                <a16:creationId xmlns:a16="http://schemas.microsoft.com/office/drawing/2014/main" id="{2C0A3741-3C69-B677-69D5-C78F9D9634F9}"/>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B994539A-294D-0B42-161F-9A3FB99826F7}"/>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53643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122473C-7151-5DC9-83D5-3126927E705A}"/>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3" name="Pladsholder til sidefod 2">
            <a:extLst>
              <a:ext uri="{FF2B5EF4-FFF2-40B4-BE49-F238E27FC236}">
                <a16:creationId xmlns:a16="http://schemas.microsoft.com/office/drawing/2014/main" id="{EF1851D2-9D5E-6070-1A34-FDD11317A90D}"/>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03710BE1-5440-8517-897E-ABBC2F3B8FF8}"/>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179690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F2CAD-8A7E-C495-971E-6EB552AB42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00B0FAA-D783-4375-7AB5-4CCC54DFF2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F941C27-B651-6FF9-7F21-912A606A8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97973AB-926E-8FB1-6516-123635F7657A}"/>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6" name="Pladsholder til sidefod 5">
            <a:extLst>
              <a:ext uri="{FF2B5EF4-FFF2-40B4-BE49-F238E27FC236}">
                <a16:creationId xmlns:a16="http://schemas.microsoft.com/office/drawing/2014/main" id="{EEF5E49C-541C-0E56-D3E9-3F2CC3693CC9}"/>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3D1B277-4CCF-B57A-61D1-CC0606FCDA5F}"/>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279663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BBF65-8543-1D58-A4F2-85684C6735C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2DE89E1-EA39-D399-F7A4-D6F5B700F8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5E1D2A0-BBC2-616B-C3B9-A91B0B216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39D40F0-0CA2-F944-969B-38CB3715F4C6}"/>
              </a:ext>
            </a:extLst>
          </p:cNvPr>
          <p:cNvSpPr>
            <a:spLocks noGrp="1"/>
          </p:cNvSpPr>
          <p:nvPr>
            <p:ph type="dt" sz="half" idx="10"/>
          </p:nvPr>
        </p:nvSpPr>
        <p:spPr/>
        <p:txBody>
          <a:bodyPr/>
          <a:lstStyle/>
          <a:p>
            <a:fld id="{DCC5F5FB-C8B0-4526-B2E4-AF4AA6886566}" type="datetimeFigureOut">
              <a:rPr lang="da-DK" smtClean="0"/>
              <a:t>13-02-2026</a:t>
            </a:fld>
            <a:endParaRPr lang="da-DK"/>
          </a:p>
        </p:txBody>
      </p:sp>
      <p:sp>
        <p:nvSpPr>
          <p:cNvPr id="6" name="Pladsholder til sidefod 5">
            <a:extLst>
              <a:ext uri="{FF2B5EF4-FFF2-40B4-BE49-F238E27FC236}">
                <a16:creationId xmlns:a16="http://schemas.microsoft.com/office/drawing/2014/main" id="{F1A37EB6-6B2B-2377-A633-7A99155ACC5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C0253B3F-CAFF-12D8-EBE5-4E58AC74AC3B}"/>
              </a:ext>
            </a:extLst>
          </p:cNvPr>
          <p:cNvSpPr>
            <a:spLocks noGrp="1"/>
          </p:cNvSpPr>
          <p:nvPr>
            <p:ph type="sldNum" sz="quarter" idx="12"/>
          </p:nvPr>
        </p:nvSpPr>
        <p:spPr/>
        <p:txBody>
          <a:bodyPr/>
          <a:lstStyle/>
          <a:p>
            <a:fld id="{979F6CF1-4D2E-45A0-9FEB-A7B56A6C6F68}" type="slidenum">
              <a:rPr lang="da-DK" smtClean="0"/>
              <a:t>‹#›</a:t>
            </a:fld>
            <a:endParaRPr lang="da-DK"/>
          </a:p>
        </p:txBody>
      </p:sp>
    </p:spTree>
    <p:extLst>
      <p:ext uri="{BB962C8B-B14F-4D97-AF65-F5344CB8AC3E}">
        <p14:creationId xmlns:p14="http://schemas.microsoft.com/office/powerpoint/2010/main" val="295689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1.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AC05616-89F7-A503-86AE-FB0456D0B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E6558EB-69E3-A1D4-CE35-49AC886B2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B4317E61-97FC-9402-DCE1-CBC4DCE63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DCC5F5FB-C8B0-4526-B2E4-AF4AA6886566}" type="datetimeFigureOut">
              <a:rPr lang="da-DK" smtClean="0"/>
              <a:pPr/>
              <a:t>13-02-2026</a:t>
            </a:fld>
            <a:endParaRPr lang="da-DK" dirty="0"/>
          </a:p>
        </p:txBody>
      </p:sp>
      <p:sp>
        <p:nvSpPr>
          <p:cNvPr id="6" name="Pladsholder til slidenummer 5">
            <a:extLst>
              <a:ext uri="{FF2B5EF4-FFF2-40B4-BE49-F238E27FC236}">
                <a16:creationId xmlns:a16="http://schemas.microsoft.com/office/drawing/2014/main" id="{DF718061-DD58-1F94-FCA9-2AB06E3F6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979F6CF1-4D2E-45A0-9FEB-A7B56A6C6F68}" type="slidenum">
              <a:rPr lang="da-DK" smtClean="0"/>
              <a:pPr/>
              <a:t>‹#›</a:t>
            </a:fld>
            <a:endParaRPr lang="da-DK" dirty="0"/>
          </a:p>
        </p:txBody>
      </p:sp>
    </p:spTree>
    <p:extLst>
      <p:ext uri="{BB962C8B-B14F-4D97-AF65-F5344CB8AC3E}">
        <p14:creationId xmlns:p14="http://schemas.microsoft.com/office/powerpoint/2010/main" val="1644650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166" userDrawn="1">
          <p15:clr>
            <a:srgbClr val="F26B43"/>
          </p15:clr>
        </p15:guide>
        <p15:guide id="3" orient="horz" pos="4088" userDrawn="1">
          <p15:clr>
            <a:srgbClr val="F26B43"/>
          </p15:clr>
        </p15:guide>
        <p15:guide id="4" pos="1935" userDrawn="1">
          <p15:clr>
            <a:srgbClr val="F26B43"/>
          </p15:clr>
        </p15:guide>
        <p15:guide id="5" pos="2026" userDrawn="1">
          <p15:clr>
            <a:srgbClr val="F26B43"/>
          </p15:clr>
        </p15:guide>
        <p15:guide id="6" pos="3795" userDrawn="1">
          <p15:clr>
            <a:srgbClr val="F26B43"/>
          </p15:clr>
        </p15:guide>
        <p15:guide id="7" pos="3885" userDrawn="1">
          <p15:clr>
            <a:srgbClr val="F26B43"/>
          </p15:clr>
        </p15:guide>
        <p15:guide id="8" pos="5654" userDrawn="1">
          <p15:clr>
            <a:srgbClr val="F26B43"/>
          </p15:clr>
        </p15:guide>
        <p15:guide id="9" pos="5745" userDrawn="1">
          <p15:clr>
            <a:srgbClr val="F26B43"/>
          </p15:clr>
        </p15:guide>
        <p15:guide id="10" pos="7514" userDrawn="1">
          <p15:clr>
            <a:srgbClr val="F26B43"/>
          </p15:clr>
        </p15:guide>
        <p15:guide id="11" orient="horz" pos="1139" userDrawn="1">
          <p15:clr>
            <a:srgbClr val="F26B43"/>
          </p15:clr>
        </p15:guide>
        <p15:guide id="12" orient="horz" pos="1207" userDrawn="1">
          <p15:clr>
            <a:srgbClr val="F26B43"/>
          </p15:clr>
        </p15:guide>
        <p15:guide id="13" orient="horz" pos="2115" userDrawn="1">
          <p15:clr>
            <a:srgbClr val="F26B43"/>
          </p15:clr>
        </p15:guide>
        <p15:guide id="14" orient="horz" pos="2183" userDrawn="1">
          <p15:clr>
            <a:srgbClr val="F26B43"/>
          </p15:clr>
        </p15:guide>
        <p15:guide id="15" orient="horz" pos="3090" userDrawn="1">
          <p15:clr>
            <a:srgbClr val="F26B43"/>
          </p15:clr>
        </p15:guide>
        <p15:guide id="16" orient="horz" pos="31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pic>
        <p:nvPicPr>
          <p:cNvPr id="4" name="Billede 3"/>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59"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a:t>
            </a:fld>
            <a:endParaRPr lang="en-US" sz="600" b="1" spc="200" baseline="0" dirty="0">
              <a:latin typeface="+mn-lt"/>
            </a:endParaRPr>
          </a:p>
        </p:txBody>
      </p:sp>
    </p:spTree>
    <p:extLst>
      <p:ext uri="{BB962C8B-B14F-4D97-AF65-F5344CB8AC3E}">
        <p14:creationId xmlns:p14="http://schemas.microsoft.com/office/powerpoint/2010/main" val="11443602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AAAB98B-56ED-8B41-B216-622A0B9A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055EA90-2ED5-8FB7-4D0A-7E667947A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0ACFEB-35E8-D3F5-2DFD-9A61E8003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39CB33-101A-49EB-8113-4BFDB9383FA2}" type="datetimeFigureOut">
              <a:rPr lang="da-DK" smtClean="0"/>
              <a:t>13-02-2026</a:t>
            </a:fld>
            <a:endParaRPr lang="da-DK"/>
          </a:p>
        </p:txBody>
      </p:sp>
      <p:sp>
        <p:nvSpPr>
          <p:cNvPr id="5" name="Pladsholder til sidefod 4">
            <a:extLst>
              <a:ext uri="{FF2B5EF4-FFF2-40B4-BE49-F238E27FC236}">
                <a16:creationId xmlns:a16="http://schemas.microsoft.com/office/drawing/2014/main" id="{95AD6199-8E45-5D05-E68B-F9F2ADEBA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302C8B25-7621-5D68-5500-B83CE78895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2AD8C3-CF79-46CB-8937-0EA83122AAB6}" type="slidenum">
              <a:rPr lang="da-DK" smtClean="0"/>
              <a:t>‹#›</a:t>
            </a:fld>
            <a:endParaRPr lang="da-DK"/>
          </a:p>
        </p:txBody>
      </p:sp>
    </p:spTree>
    <p:extLst>
      <p:ext uri="{BB962C8B-B14F-4D97-AF65-F5344CB8AC3E}">
        <p14:creationId xmlns:p14="http://schemas.microsoft.com/office/powerpoint/2010/main" val="39755784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s://www.fak.hum.aau.dk/" TargetMode="External"/><Relationship Id="rId13" Type="http://schemas.openxmlformats.org/officeDocument/2006/relationships/hyperlink" Target="https://www.tech.aau.dk/" TargetMode="External"/><Relationship Id="rId3" Type="http://schemas.openxmlformats.org/officeDocument/2006/relationships/hyperlink" Target="https://www.sundhedsvidenskab.aau.dk/" TargetMode="External"/><Relationship Id="rId7" Type="http://schemas.openxmlformats.org/officeDocument/2006/relationships/hyperlink" Target="https://www.engineering.aau.dk/" TargetMode="External"/><Relationship Id="rId12" Type="http://schemas.openxmlformats.org/officeDocument/2006/relationships/hyperlink" Target="https://vbn.aau.dk/da/persons/126904" TargetMode="External"/><Relationship Id="rId17" Type="http://schemas.openxmlformats.org/officeDocument/2006/relationships/hyperlink" Target="https://www.klinisk.aau.dk/" TargetMode="External"/><Relationship Id="rId2" Type="http://schemas.openxmlformats.org/officeDocument/2006/relationships/notesSlide" Target="../notesSlides/notesSlide16.xml"/><Relationship Id="rId16" Type="http://schemas.openxmlformats.org/officeDocument/2006/relationships/hyperlink" Target="https://www.aau.dk/om-aau/organisation/administration/" TargetMode="External"/><Relationship Id="rId1" Type="http://schemas.openxmlformats.org/officeDocument/2006/relationships/slideLayout" Target="../slideLayouts/slideLayout1.xml"/><Relationship Id="rId6" Type="http://schemas.openxmlformats.org/officeDocument/2006/relationships/hyperlink" Target="https://vbn.aau.dk/da/persons/149455" TargetMode="External"/><Relationship Id="rId11" Type="http://schemas.openxmlformats.org/officeDocument/2006/relationships/hyperlink" Target="https://vbn.aau.dk/da/persons/110440" TargetMode="External"/><Relationship Id="rId5" Type="http://schemas.openxmlformats.org/officeDocument/2006/relationships/hyperlink" Target="https://vbn.aau.dk/da/persons/104800" TargetMode="External"/><Relationship Id="rId15" Type="http://schemas.openxmlformats.org/officeDocument/2006/relationships/hyperlink" Target="https://vbn.aau.dk/da/persons/dorte-stigaard" TargetMode="External"/><Relationship Id="rId10" Type="http://schemas.openxmlformats.org/officeDocument/2006/relationships/hyperlink" Target="https://vbn.aau.dk/da/persons/103763" TargetMode="External"/><Relationship Id="rId4" Type="http://schemas.openxmlformats.org/officeDocument/2006/relationships/hyperlink" Target="https://www.aau.dk/om-aau/organisation/rektorat/Rektors+side/" TargetMode="External"/><Relationship Id="rId9" Type="http://schemas.openxmlformats.org/officeDocument/2006/relationships/hyperlink" Target="https://vbn.aau.dk/da/persons/138299" TargetMode="External"/><Relationship Id="rId14" Type="http://schemas.openxmlformats.org/officeDocument/2006/relationships/hyperlink" Target="https://www.innovation.aau.d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2.jpeg"/><Relationship Id="rId11" Type="http://schemas.microsoft.com/office/2007/relationships/hdphoto" Target="../media/hdphoto3.wdp"/><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svg"/><Relationship Id="rId26" Type="http://schemas.openxmlformats.org/officeDocument/2006/relationships/image" Target="../media/image90.svg"/><Relationship Id="rId39" Type="http://schemas.openxmlformats.org/officeDocument/2006/relationships/image" Target="../media/image103.png"/><Relationship Id="rId21" Type="http://schemas.openxmlformats.org/officeDocument/2006/relationships/image" Target="../media/image85.png"/><Relationship Id="rId34" Type="http://schemas.openxmlformats.org/officeDocument/2006/relationships/image" Target="../media/image98.svg"/><Relationship Id="rId42" Type="http://schemas.openxmlformats.org/officeDocument/2006/relationships/image" Target="../media/image106.svg"/><Relationship Id="rId47" Type="http://schemas.openxmlformats.org/officeDocument/2006/relationships/image" Target="../media/image111.png"/><Relationship Id="rId50" Type="http://schemas.openxmlformats.org/officeDocument/2006/relationships/image" Target="../media/image114.svg"/><Relationship Id="rId55" Type="http://schemas.openxmlformats.org/officeDocument/2006/relationships/image" Target="../media/image119.png"/><Relationship Id="rId7" Type="http://schemas.openxmlformats.org/officeDocument/2006/relationships/image" Target="../media/image71.png"/><Relationship Id="rId2" Type="http://schemas.openxmlformats.org/officeDocument/2006/relationships/notesSlide" Target="../notesSlides/notesSlide23.xml"/><Relationship Id="rId16" Type="http://schemas.openxmlformats.org/officeDocument/2006/relationships/image" Target="../media/image80.svg"/><Relationship Id="rId29" Type="http://schemas.openxmlformats.org/officeDocument/2006/relationships/image" Target="../media/image93.png"/><Relationship Id="rId11" Type="http://schemas.openxmlformats.org/officeDocument/2006/relationships/image" Target="../media/image75.png"/><Relationship Id="rId24" Type="http://schemas.openxmlformats.org/officeDocument/2006/relationships/image" Target="../media/image88.svg"/><Relationship Id="rId32" Type="http://schemas.openxmlformats.org/officeDocument/2006/relationships/image" Target="../media/image96.svg"/><Relationship Id="rId37" Type="http://schemas.openxmlformats.org/officeDocument/2006/relationships/image" Target="../media/image101.png"/><Relationship Id="rId40" Type="http://schemas.openxmlformats.org/officeDocument/2006/relationships/image" Target="../media/image104.svg"/><Relationship Id="rId45" Type="http://schemas.openxmlformats.org/officeDocument/2006/relationships/image" Target="../media/image109.png"/><Relationship Id="rId53" Type="http://schemas.openxmlformats.org/officeDocument/2006/relationships/image" Target="../media/image117.png"/><Relationship Id="rId5" Type="http://schemas.openxmlformats.org/officeDocument/2006/relationships/image" Target="../media/image69.png"/><Relationship Id="rId10" Type="http://schemas.openxmlformats.org/officeDocument/2006/relationships/image" Target="../media/image74.svg"/><Relationship Id="rId19" Type="http://schemas.openxmlformats.org/officeDocument/2006/relationships/image" Target="../media/image83.png"/><Relationship Id="rId31" Type="http://schemas.openxmlformats.org/officeDocument/2006/relationships/image" Target="../media/image95.png"/><Relationship Id="rId44" Type="http://schemas.openxmlformats.org/officeDocument/2006/relationships/image" Target="../media/image108.svg"/><Relationship Id="rId52" Type="http://schemas.openxmlformats.org/officeDocument/2006/relationships/image" Target="../media/image116.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 Id="rId27" Type="http://schemas.openxmlformats.org/officeDocument/2006/relationships/image" Target="../media/image91.png"/><Relationship Id="rId30" Type="http://schemas.openxmlformats.org/officeDocument/2006/relationships/image" Target="../media/image94.svg"/><Relationship Id="rId35" Type="http://schemas.openxmlformats.org/officeDocument/2006/relationships/image" Target="../media/image99.png"/><Relationship Id="rId43" Type="http://schemas.openxmlformats.org/officeDocument/2006/relationships/image" Target="../media/image107.png"/><Relationship Id="rId48" Type="http://schemas.openxmlformats.org/officeDocument/2006/relationships/image" Target="../media/image112.svg"/><Relationship Id="rId56" Type="http://schemas.openxmlformats.org/officeDocument/2006/relationships/image" Target="../media/image120.svg"/><Relationship Id="rId8" Type="http://schemas.openxmlformats.org/officeDocument/2006/relationships/image" Target="../media/image72.svg"/><Relationship Id="rId51" Type="http://schemas.openxmlformats.org/officeDocument/2006/relationships/image" Target="../media/image115.png"/><Relationship Id="rId3" Type="http://schemas.openxmlformats.org/officeDocument/2006/relationships/image" Target="../media/image67.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38" Type="http://schemas.openxmlformats.org/officeDocument/2006/relationships/image" Target="../media/image102.svg"/><Relationship Id="rId46" Type="http://schemas.openxmlformats.org/officeDocument/2006/relationships/image" Target="../media/image110.svg"/><Relationship Id="rId20" Type="http://schemas.openxmlformats.org/officeDocument/2006/relationships/image" Target="../media/image84.svg"/><Relationship Id="rId41" Type="http://schemas.openxmlformats.org/officeDocument/2006/relationships/image" Target="../media/image105.png"/><Relationship Id="rId54" Type="http://schemas.openxmlformats.org/officeDocument/2006/relationships/image" Target="../media/image118.svg"/><Relationship Id="rId1" Type="http://schemas.openxmlformats.org/officeDocument/2006/relationships/slideLayout" Target="../slideLayouts/slideLayout1.xml"/><Relationship Id="rId6" Type="http://schemas.openxmlformats.org/officeDocument/2006/relationships/image" Target="../media/image70.sv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svg"/><Relationship Id="rId36" Type="http://schemas.openxmlformats.org/officeDocument/2006/relationships/image" Target="../media/image100.svg"/><Relationship Id="rId49"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bygning, udendørs, fodtøj, person&#10;&#10;AI-genereret indhold kan være ukorrekt.">
            <a:extLst>
              <a:ext uri="{FF2B5EF4-FFF2-40B4-BE49-F238E27FC236}">
                <a16:creationId xmlns:a16="http://schemas.microsoft.com/office/drawing/2014/main" id="{CCC5C955-6E29-00D6-4249-DBCF83E98A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3125"/>
          <a:stretch>
            <a:fillRect/>
          </a:stretch>
        </p:blipFill>
        <p:spPr>
          <a:xfrm>
            <a:off x="0" y="0"/>
            <a:ext cx="12192000" cy="7047784"/>
          </a:xfrm>
          <a:prstGeom prst="rect">
            <a:avLst/>
          </a:prstGeom>
        </p:spPr>
      </p:pic>
      <p:sp>
        <p:nvSpPr>
          <p:cNvPr id="2" name="Titel 1">
            <a:extLst>
              <a:ext uri="{FF2B5EF4-FFF2-40B4-BE49-F238E27FC236}">
                <a16:creationId xmlns:a16="http://schemas.microsoft.com/office/drawing/2014/main" id="{D2C8D34D-1921-824A-5D18-BCD52E083E46}"/>
              </a:ext>
            </a:extLst>
          </p:cNvPr>
          <p:cNvSpPr>
            <a:spLocks noGrp="1"/>
          </p:cNvSpPr>
          <p:nvPr>
            <p:ph type="ctrTitle"/>
          </p:nvPr>
        </p:nvSpPr>
        <p:spPr>
          <a:xfrm>
            <a:off x="263524" y="251079"/>
            <a:ext cx="7356475" cy="2387600"/>
          </a:xfrm>
        </p:spPr>
        <p:txBody>
          <a:bodyPr lIns="0" tIns="0" rIns="0" bIns="0" anchor="t" anchorCtr="0">
            <a:noAutofit/>
          </a:bodyPr>
          <a:lstStyle/>
          <a:p>
            <a:pPr algn="l"/>
            <a:r>
              <a:rPr lang="da-DK" sz="8000" b="1" dirty="0">
                <a:solidFill>
                  <a:schemeClr val="bg1"/>
                </a:solidFill>
              </a:rPr>
              <a:t>AALBORG UNIVERSITET</a:t>
            </a:r>
          </a:p>
        </p:txBody>
      </p:sp>
      <p:sp>
        <p:nvSpPr>
          <p:cNvPr id="3" name="Undertitel 2">
            <a:extLst>
              <a:ext uri="{FF2B5EF4-FFF2-40B4-BE49-F238E27FC236}">
                <a16:creationId xmlns:a16="http://schemas.microsoft.com/office/drawing/2014/main" id="{FD3B1C25-C411-E312-42D3-520FF8061D57}"/>
              </a:ext>
            </a:extLst>
          </p:cNvPr>
          <p:cNvSpPr>
            <a:spLocks noGrp="1"/>
          </p:cNvSpPr>
          <p:nvPr>
            <p:ph type="subTitle" idx="1"/>
          </p:nvPr>
        </p:nvSpPr>
        <p:spPr>
          <a:xfrm>
            <a:off x="334963" y="2517564"/>
            <a:ext cx="3815006" cy="947949"/>
          </a:xfrm>
        </p:spPr>
        <p:txBody>
          <a:bodyPr lIns="0" tIns="0" bIns="0">
            <a:normAutofit/>
          </a:bodyPr>
          <a:lstStyle/>
          <a:p>
            <a:pPr algn="l"/>
            <a:r>
              <a:rPr lang="da-DK" sz="2800" dirty="0">
                <a:solidFill>
                  <a:schemeClr val="bg1"/>
                </a:solidFill>
              </a:rPr>
              <a:t>VIDEN FOR VERDEN</a:t>
            </a:r>
          </a:p>
        </p:txBody>
      </p:sp>
      <p:sp>
        <p:nvSpPr>
          <p:cNvPr id="18" name="Undertitel 2">
            <a:extLst>
              <a:ext uri="{FF2B5EF4-FFF2-40B4-BE49-F238E27FC236}">
                <a16:creationId xmlns:a16="http://schemas.microsoft.com/office/drawing/2014/main" id="{941209B3-FAAB-87CC-F8C4-064C400A2D79}"/>
              </a:ext>
            </a:extLst>
          </p:cNvPr>
          <p:cNvSpPr txBox="1">
            <a:spLocks/>
          </p:cNvSpPr>
          <p:nvPr/>
        </p:nvSpPr>
        <p:spPr>
          <a:xfrm>
            <a:off x="9056109" y="4983708"/>
            <a:ext cx="5228492" cy="15761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600" dirty="0">
                <a:solidFill>
                  <a:schemeClr val="bg1"/>
                </a:solidFill>
              </a:rPr>
              <a:t>Anledning og dato her</a:t>
            </a:r>
          </a:p>
          <a:p>
            <a:pPr algn="l"/>
            <a:r>
              <a:rPr lang="da-DK" sz="1600" dirty="0">
                <a:solidFill>
                  <a:schemeClr val="bg1"/>
                </a:solidFill>
              </a:rPr>
              <a:t>Oplægsholder</a:t>
            </a:r>
          </a:p>
        </p:txBody>
      </p:sp>
      <p:sp>
        <p:nvSpPr>
          <p:cNvPr id="35" name="Pladsholder til dato 3">
            <a:extLst>
              <a:ext uri="{FF2B5EF4-FFF2-40B4-BE49-F238E27FC236}">
                <a16:creationId xmlns:a16="http://schemas.microsoft.com/office/drawing/2014/main" id="{2693B29E-F4F6-B52C-8E6D-CE2D08B00B08}"/>
              </a:ext>
            </a:extLst>
          </p:cNvPr>
          <p:cNvSpPr txBox="1">
            <a:spLocks/>
          </p:cNvSpPr>
          <p:nvPr/>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chemeClr val="bg1"/>
                </a:solidFill>
                <a:latin typeface="Arial" panose="020B0604020202020204" pitchFamily="34" charset="0"/>
                <a:cs typeface="Arial" panose="020B0604020202020204" pitchFamily="34" charset="0"/>
              </a:rPr>
              <a:t>1</a:t>
            </a:fld>
            <a:endParaRPr lang="da-DK" sz="700" b="1" dirty="0">
              <a:solidFill>
                <a:schemeClr val="bg1"/>
              </a:solidFill>
              <a:latin typeface="Arial" panose="020B0604020202020204" pitchFamily="34" charset="0"/>
              <a:cs typeface="Arial" panose="020B0604020202020204" pitchFamily="34" charset="0"/>
            </a:endParaRPr>
          </a:p>
        </p:txBody>
      </p:sp>
      <p:pic>
        <p:nvPicPr>
          <p:cNvPr id="6" name="Billede 5" descr="Et billede, der indeholder tekst, Font/skrifttype, Grafik, grafisk design&#10;&#10;AI-genereret indhold kan være ukorrekt.">
            <a:extLst>
              <a:ext uri="{FF2B5EF4-FFF2-40B4-BE49-F238E27FC236}">
                <a16:creationId xmlns:a16="http://schemas.microsoft.com/office/drawing/2014/main" id="{CC0ACAB7-C387-7DBB-998B-A88A49475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63" y="6458732"/>
            <a:ext cx="1014785" cy="253696"/>
          </a:xfrm>
          <a:prstGeom prst="rect">
            <a:avLst/>
          </a:prstGeom>
        </p:spPr>
      </p:pic>
    </p:spTree>
    <p:extLst>
      <p:ext uri="{BB962C8B-B14F-4D97-AF65-F5344CB8AC3E}">
        <p14:creationId xmlns:p14="http://schemas.microsoft.com/office/powerpoint/2010/main" val="294067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F9B3D585-DDF5-C4DA-8633-C2E05888D7B3}"/>
              </a:ext>
            </a:extLst>
          </p:cNvPr>
          <p:cNvSpPr txBox="1"/>
          <p:nvPr/>
        </p:nvSpPr>
        <p:spPr>
          <a:xfrm>
            <a:off x="156062" y="214184"/>
            <a:ext cx="10190753"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Missioner</a:t>
            </a:r>
            <a:endParaRPr lang="da-DK" sz="4800" b="1" spc="110" dirty="0">
              <a:solidFill>
                <a:srgbClr val="211A52"/>
              </a:solidFill>
              <a:latin typeface="Arial" panose="020B0604020202020204" pitchFamily="34" charset="0"/>
              <a:cs typeface="Arial" panose="020B0604020202020204" pitchFamily="34" charset="0"/>
            </a:endParaRPr>
          </a:p>
        </p:txBody>
      </p:sp>
      <p:sp>
        <p:nvSpPr>
          <p:cNvPr id="4" name="Tekstfelt 3">
            <a:extLst>
              <a:ext uri="{FF2B5EF4-FFF2-40B4-BE49-F238E27FC236}">
                <a16:creationId xmlns:a16="http://schemas.microsoft.com/office/drawing/2014/main" id="{07901C6C-797D-8F1B-FEFE-2B6EE94B579D}"/>
              </a:ext>
            </a:extLst>
          </p:cNvPr>
          <p:cNvSpPr txBox="1"/>
          <p:nvPr/>
        </p:nvSpPr>
        <p:spPr>
          <a:xfrm>
            <a:off x="3216275" y="368300"/>
            <a:ext cx="2808288" cy="1585049"/>
          </a:xfrm>
          <a:prstGeom prst="rect">
            <a:avLst/>
          </a:prstGeom>
          <a:noFill/>
        </p:spPr>
        <p:txBody>
          <a:bodyPr wrap="square" lIns="0" tIns="0" rtlCol="0">
            <a:spAutoFit/>
          </a:bodyPr>
          <a:lstStyle/>
          <a:p>
            <a:pPr>
              <a:spcAft>
                <a:spcPts val="600"/>
              </a:spcAft>
            </a:pPr>
            <a:r>
              <a:rPr lang="da-DK" b="1" dirty="0">
                <a:solidFill>
                  <a:srgbClr val="4406E0"/>
                </a:solidFill>
                <a:latin typeface="Arial" panose="020B0604020202020204" pitchFamily="34" charset="0"/>
                <a:cs typeface="Arial" panose="020B0604020202020204" pitchFamily="34" charset="0"/>
              </a:rPr>
              <a:t>Et bæredygtigt energisystem</a:t>
            </a:r>
          </a:p>
          <a:p>
            <a:pPr>
              <a:spcAft>
                <a:spcPts val="600"/>
              </a:spcAft>
            </a:pPr>
            <a:endParaRPr lang="da-DK" b="1" dirty="0">
              <a:solidFill>
                <a:srgbClr val="4406E0"/>
              </a:solidFill>
              <a:latin typeface="Arial" panose="020B0604020202020204" pitchFamily="34" charset="0"/>
              <a:cs typeface="Arial" panose="020B0604020202020204" pitchFamily="34" charset="0"/>
            </a:endParaRPr>
          </a:p>
          <a:p>
            <a:pPr>
              <a:spcAft>
                <a:spcPts val="600"/>
              </a:spcAft>
            </a:pPr>
            <a:br>
              <a:rPr lang="da-DK" dirty="0">
                <a:solidFill>
                  <a:srgbClr val="4406E0"/>
                </a:solidFill>
                <a:latin typeface="Arial" panose="020B0604020202020204" pitchFamily="34" charset="0"/>
                <a:cs typeface="Arial" panose="020B0604020202020204" pitchFamily="34" charset="0"/>
              </a:rPr>
            </a:br>
            <a:endParaRPr lang="da-DK" dirty="0">
              <a:solidFill>
                <a:srgbClr val="4406E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3C695F22-D30E-A049-7EAF-2E21AC701D5E}"/>
              </a:ext>
            </a:extLst>
          </p:cNvPr>
          <p:cNvSpPr txBox="1"/>
          <p:nvPr/>
        </p:nvSpPr>
        <p:spPr>
          <a:xfrm>
            <a:off x="6199888" y="368300"/>
            <a:ext cx="2775837" cy="954107"/>
          </a:xfrm>
          <a:prstGeom prst="rect">
            <a:avLst/>
          </a:prstGeom>
          <a:noFill/>
        </p:spPr>
        <p:txBody>
          <a:bodyPr wrap="square" lIns="0" tIns="0" rtlCol="0">
            <a:spAutoFit/>
          </a:bodyPr>
          <a:lstStyle/>
          <a:p>
            <a:pPr>
              <a:spcAft>
                <a:spcPts val="600"/>
              </a:spcAft>
            </a:pPr>
            <a:r>
              <a:rPr lang="da-DK" b="1" dirty="0">
                <a:solidFill>
                  <a:srgbClr val="4406E0"/>
                </a:solidFill>
                <a:latin typeface="Arial" panose="020B0604020202020204" pitchFamily="34" charset="0"/>
                <a:cs typeface="Arial" panose="020B0604020202020204" pitchFamily="34" charset="0"/>
              </a:rPr>
              <a:t>Øget trivsel blandt børn og unge</a:t>
            </a:r>
          </a:p>
          <a:p>
            <a:pPr>
              <a:spcAft>
                <a:spcPts val="600"/>
              </a:spcAft>
            </a:pPr>
            <a:endParaRPr lang="da-DK" b="1" dirty="0">
              <a:solidFill>
                <a:srgbClr val="4406E0"/>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5F1B0DA5-DD9F-3659-2750-BD60F041026D}"/>
              </a:ext>
            </a:extLst>
          </p:cNvPr>
          <p:cNvSpPr txBox="1"/>
          <p:nvPr/>
        </p:nvSpPr>
        <p:spPr>
          <a:xfrm>
            <a:off x="9120188" y="368300"/>
            <a:ext cx="2808287" cy="877163"/>
          </a:xfrm>
          <a:prstGeom prst="rect">
            <a:avLst/>
          </a:prstGeom>
          <a:noFill/>
        </p:spPr>
        <p:txBody>
          <a:bodyPr wrap="square" lIns="0" tIns="0" rtlCol="0">
            <a:spAutoFit/>
          </a:bodyPr>
          <a:lstStyle/>
          <a:p>
            <a:pPr>
              <a:spcAft>
                <a:spcPts val="600"/>
              </a:spcAft>
            </a:pPr>
            <a:r>
              <a:rPr lang="da-DK" b="1" dirty="0">
                <a:solidFill>
                  <a:srgbClr val="4406E0"/>
                </a:solidFill>
                <a:latin typeface="Arial" panose="020B0604020202020204" pitchFamily="34" charset="0"/>
                <a:cs typeface="Arial" panose="020B0604020202020204" pitchFamily="34" charset="0"/>
              </a:rPr>
              <a:t>Øget sundhed gennem sammenhæng og individualisering</a:t>
            </a:r>
          </a:p>
        </p:txBody>
      </p:sp>
      <p:sp>
        <p:nvSpPr>
          <p:cNvPr id="14" name="Tekstfelt 13">
            <a:extLst>
              <a:ext uri="{FF2B5EF4-FFF2-40B4-BE49-F238E27FC236}">
                <a16:creationId xmlns:a16="http://schemas.microsoft.com/office/drawing/2014/main" id="{4EFFB837-E8AA-F55A-2EAA-0D8867101A2B}"/>
              </a:ext>
            </a:extLst>
          </p:cNvPr>
          <p:cNvSpPr txBox="1"/>
          <p:nvPr/>
        </p:nvSpPr>
        <p:spPr>
          <a:xfrm>
            <a:off x="9120188" y="1866920"/>
            <a:ext cx="2775837" cy="1123384"/>
          </a:xfrm>
          <a:prstGeom prst="rect">
            <a:avLst/>
          </a:prstGeom>
          <a:noFill/>
        </p:spPr>
        <p:txBody>
          <a:bodyPr wrap="square" lIns="0" tIns="0">
            <a:spAutoFit/>
          </a:bodyPr>
          <a:lstStyle/>
          <a:p>
            <a:pPr>
              <a:spcAft>
                <a:spcPts val="600"/>
              </a:spcAft>
            </a:pPr>
            <a:r>
              <a:rPr lang="da-DK" sz="1400" dirty="0">
                <a:solidFill>
                  <a:srgbClr val="211A52"/>
                </a:solidFill>
                <a:latin typeface="Arial" panose="020B0604020202020204" pitchFamily="34" charset="0"/>
                <a:cs typeface="Arial" panose="020B0604020202020204" pitchFamily="34" charset="0"/>
              </a:rPr>
              <a:t>Målet er at øge sundheden for patienter gennem teknologiunderstøttede og sammenhængende forløb, målrettet til den enkelte patient</a:t>
            </a:r>
            <a:endParaRPr lang="da-DK" dirty="0">
              <a:solidFill>
                <a:srgbClr val="211A52"/>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14A961EB-AB09-BE9B-3DB4-E14D3C95DCF2}"/>
              </a:ext>
            </a:extLst>
          </p:cNvPr>
          <p:cNvSpPr txBox="1"/>
          <p:nvPr/>
        </p:nvSpPr>
        <p:spPr>
          <a:xfrm>
            <a:off x="6199888" y="1866920"/>
            <a:ext cx="2679417" cy="907941"/>
          </a:xfrm>
          <a:prstGeom prst="rect">
            <a:avLst/>
          </a:prstGeom>
          <a:noFill/>
        </p:spPr>
        <p:txBody>
          <a:bodyPr wrap="square" lIns="0" tIns="0">
            <a:spAutoFit/>
          </a:bodyPr>
          <a:lstStyle/>
          <a:p>
            <a:pPr>
              <a:spcAft>
                <a:spcPts val="600"/>
              </a:spcAft>
            </a:pPr>
            <a:r>
              <a:rPr lang="da-DK" sz="1400" dirty="0">
                <a:solidFill>
                  <a:srgbClr val="211A52"/>
                </a:solidFill>
                <a:latin typeface="Arial" panose="020B0604020202020204" pitchFamily="34" charset="0"/>
                <a:cs typeface="Arial" panose="020B0604020202020204" pitchFamily="34" charset="0"/>
              </a:rPr>
              <a:t>Målet er at øge den fysiske, psykiske og sociale trivsel blandt børn og unge i Danmark inden 2040</a:t>
            </a:r>
            <a:endParaRPr lang="da-DK" dirty="0">
              <a:solidFill>
                <a:srgbClr val="211A52"/>
              </a:solidFill>
              <a:latin typeface="Arial" panose="020B0604020202020204" pitchFamily="34" charset="0"/>
              <a:cs typeface="Arial" panose="020B0604020202020204" pitchFamily="34" charset="0"/>
            </a:endParaRPr>
          </a:p>
        </p:txBody>
      </p:sp>
      <p:sp>
        <p:nvSpPr>
          <p:cNvPr id="18" name="Tekstfelt 17">
            <a:extLst>
              <a:ext uri="{FF2B5EF4-FFF2-40B4-BE49-F238E27FC236}">
                <a16:creationId xmlns:a16="http://schemas.microsoft.com/office/drawing/2014/main" id="{EC48AE92-F052-6A78-6024-4411D6353DBF}"/>
              </a:ext>
            </a:extLst>
          </p:cNvPr>
          <p:cNvSpPr txBox="1"/>
          <p:nvPr/>
        </p:nvSpPr>
        <p:spPr>
          <a:xfrm>
            <a:off x="3232500" y="1866920"/>
            <a:ext cx="2679417" cy="1123384"/>
          </a:xfrm>
          <a:prstGeom prst="rect">
            <a:avLst/>
          </a:prstGeom>
          <a:noFill/>
        </p:spPr>
        <p:txBody>
          <a:bodyPr wrap="square" lIns="0" tIns="0">
            <a:spAutoFit/>
          </a:bodyPr>
          <a:lstStyle/>
          <a:p>
            <a:r>
              <a:rPr lang="da-DK" sz="1400" dirty="0">
                <a:solidFill>
                  <a:srgbClr val="211A52"/>
                </a:solidFill>
                <a:latin typeface="Arial" panose="020B0604020202020204" pitchFamily="34" charset="0"/>
                <a:cs typeface="Arial" panose="020B0604020202020204" pitchFamily="34" charset="0"/>
              </a:rPr>
              <a:t>Målet er at etablere et borgerinddragende og bæredygtigt energisystem, der inddrager borgerne. Det skal ske inden 2045</a:t>
            </a:r>
            <a:endParaRPr lang="da-DK" sz="1400" dirty="0"/>
          </a:p>
        </p:txBody>
      </p:sp>
      <p:pic>
        <p:nvPicPr>
          <p:cNvPr id="9" name="Picture 2">
            <a:extLst>
              <a:ext uri="{FF2B5EF4-FFF2-40B4-BE49-F238E27FC236}">
                <a16:creationId xmlns:a16="http://schemas.microsoft.com/office/drawing/2014/main" id="{B686B592-465D-743D-B311-567077C5628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3216275" y="3357559"/>
            <a:ext cx="2808288" cy="2962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E0122A50-A553-12C1-0A49-6203A48FE04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6167438" y="3357561"/>
            <a:ext cx="2808287" cy="2962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7A930690-F73D-24D5-63C0-0F6EDFD63C3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9120188" y="3357558"/>
            <a:ext cx="2808287" cy="2962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5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14988-8E8F-8D60-B8A3-1E268DA13673}"/>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74A6AE7C-22F3-9F3A-A6BB-910382E780DD}"/>
              </a:ext>
            </a:extLst>
          </p:cNvPr>
          <p:cNvSpPr/>
          <p:nvPr/>
        </p:nvSpPr>
        <p:spPr>
          <a:xfrm>
            <a:off x="8975725" y="0"/>
            <a:ext cx="3239775" cy="685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kstfelt 32">
            <a:extLst>
              <a:ext uri="{FF2B5EF4-FFF2-40B4-BE49-F238E27FC236}">
                <a16:creationId xmlns:a16="http://schemas.microsoft.com/office/drawing/2014/main" id="{613447AD-9E30-9899-95EA-74C51DDCBD28}"/>
              </a:ext>
            </a:extLst>
          </p:cNvPr>
          <p:cNvSpPr txBox="1"/>
          <p:nvPr/>
        </p:nvSpPr>
        <p:spPr>
          <a:xfrm>
            <a:off x="180793" y="1839579"/>
            <a:ext cx="5077008" cy="1384995"/>
          </a:xfrm>
          <a:prstGeom prst="rect">
            <a:avLst/>
          </a:prstGeom>
          <a:noFill/>
        </p:spPr>
        <p:txBody>
          <a:bodyPr wrap="square" rIns="90000" rtlCol="0">
            <a:spAutoFit/>
          </a:bodyPr>
          <a:lstStyle/>
          <a:p>
            <a:pPr lvl="0">
              <a:buSzPct val="100000"/>
              <a:defRPr/>
            </a:pPr>
            <a:r>
              <a:rPr lang="da-DK" sz="1400" dirty="0">
                <a:solidFill>
                  <a:srgbClr val="211A52"/>
                </a:solidFill>
                <a:latin typeface="Arial" panose="020B0604020202020204" pitchFamily="34" charset="0"/>
                <a:cs typeface="Arial" panose="020B0604020202020204" pitchFamily="34" charset="0"/>
              </a:rPr>
              <a:t>AAU er et moderne universitet, hvor vi er </a:t>
            </a:r>
            <a:r>
              <a:rPr lang="da-DK" sz="1400" b="1" dirty="0">
                <a:solidFill>
                  <a:srgbClr val="211A52"/>
                </a:solidFill>
                <a:latin typeface="Arial" panose="020B0604020202020204" pitchFamily="34" charset="0"/>
                <a:cs typeface="Arial" panose="020B0604020202020204" pitchFamily="34" charset="0"/>
              </a:rPr>
              <a:t>tæt på vores studerende</a:t>
            </a:r>
            <a:r>
              <a:rPr lang="da-DK" sz="1400" dirty="0">
                <a:solidFill>
                  <a:srgbClr val="211A52"/>
                </a:solidFill>
                <a:latin typeface="Arial" panose="020B0604020202020204" pitchFamily="34" charset="0"/>
                <a:cs typeface="Arial" panose="020B0604020202020204" pitchFamily="34" charset="0"/>
              </a:rPr>
              <a:t>. Hvor </a:t>
            </a:r>
            <a:r>
              <a:rPr lang="da-DK" sz="1400" b="1" dirty="0">
                <a:solidFill>
                  <a:srgbClr val="211A52"/>
                </a:solidFill>
                <a:latin typeface="Arial" panose="020B0604020202020204" pitchFamily="34" charset="0"/>
                <a:cs typeface="Arial" panose="020B0604020202020204" pitchFamily="34" charset="0"/>
              </a:rPr>
              <a:t>samarbejde</a:t>
            </a:r>
            <a:r>
              <a:rPr lang="da-DK" sz="1400" dirty="0">
                <a:solidFill>
                  <a:srgbClr val="211A52"/>
                </a:solidFill>
                <a:latin typeface="Arial" panose="020B0604020202020204" pitchFamily="34" charset="0"/>
                <a:cs typeface="Arial" panose="020B0604020202020204" pitchFamily="34" charset="0"/>
              </a:rPr>
              <a:t> er i fokus, og de studerende får en </a:t>
            </a:r>
            <a:r>
              <a:rPr lang="da-DK" sz="1400" b="1" dirty="0">
                <a:solidFill>
                  <a:srgbClr val="211A52"/>
                </a:solidFill>
                <a:latin typeface="Arial" panose="020B0604020202020204" pitchFamily="34" charset="0"/>
                <a:cs typeface="Arial" panose="020B0604020202020204" pitchFamily="34" charset="0"/>
              </a:rPr>
              <a:t>akademisk uddannelse</a:t>
            </a:r>
            <a:r>
              <a:rPr lang="da-DK" sz="1400" dirty="0">
                <a:solidFill>
                  <a:srgbClr val="211A52"/>
                </a:solidFill>
                <a:latin typeface="Arial" panose="020B0604020202020204" pitchFamily="34" charset="0"/>
                <a:cs typeface="Arial" panose="020B0604020202020204" pitchFamily="34" charset="0"/>
              </a:rPr>
              <a:t>, der gør dem </a:t>
            </a:r>
            <a:r>
              <a:rPr lang="da-DK" sz="1400" b="1" dirty="0">
                <a:solidFill>
                  <a:srgbClr val="211A52"/>
                </a:solidFill>
                <a:latin typeface="Arial" panose="020B0604020202020204" pitchFamily="34" charset="0"/>
                <a:cs typeface="Arial" panose="020B0604020202020204" pitchFamily="34" charset="0"/>
              </a:rPr>
              <a:t>klar til arbejdsmarkedet fra dag ét</a:t>
            </a:r>
            <a:r>
              <a:rPr lang="da-DK" sz="1400" dirty="0">
                <a:solidFill>
                  <a:srgbClr val="211A52"/>
                </a:solidFill>
                <a:latin typeface="Arial" panose="020B0604020202020204" pitchFamily="34" charset="0"/>
                <a:cs typeface="Arial" panose="020B0604020202020204" pitchFamily="34" charset="0"/>
              </a:rPr>
              <a:t>.</a:t>
            </a:r>
          </a:p>
          <a:p>
            <a:pPr marL="0" marR="0" lvl="0" indent="0" algn="l" defTabSz="914400" rtl="0" eaLnBrk="1" fontAlgn="auto" latinLnBrk="0" hangingPunct="1">
              <a:spcBef>
                <a:spcPts val="0"/>
              </a:spcBef>
              <a:spcAft>
                <a:spcPts val="0"/>
              </a:spcAft>
              <a:buClrTx/>
              <a:buSzPct val="100000"/>
              <a:buFontTx/>
              <a:buNone/>
              <a:tabLst/>
              <a:defRPr/>
            </a:pPr>
            <a:endParaRPr kumimoji="0"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Pct val="100000"/>
              <a:buFontTx/>
              <a:buNone/>
              <a:tabLst/>
              <a:defRPr/>
            </a:pPr>
            <a:endParaRPr kumimoji="0"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39" name="Tekstfelt 38">
            <a:extLst>
              <a:ext uri="{FF2B5EF4-FFF2-40B4-BE49-F238E27FC236}">
                <a16:creationId xmlns:a16="http://schemas.microsoft.com/office/drawing/2014/main" id="{E5579AA2-BC5C-191F-5AB7-0DF3A03A6142}"/>
              </a:ext>
            </a:extLst>
          </p:cNvPr>
          <p:cNvSpPr txBox="1"/>
          <p:nvPr/>
        </p:nvSpPr>
        <p:spPr>
          <a:xfrm>
            <a:off x="144697" y="288722"/>
            <a:ext cx="3536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rPr>
              <a:t>Uddannelse</a:t>
            </a:r>
            <a:endParaRPr kumimoji="0" lang="da-DK" sz="48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4E7493F9-4D10-C3ED-1882-B56CB82BA044}"/>
              </a:ext>
            </a:extLst>
          </p:cNvPr>
          <p:cNvSpPr txBox="1"/>
          <p:nvPr/>
        </p:nvSpPr>
        <p:spPr>
          <a:xfrm>
            <a:off x="9101638" y="915420"/>
            <a:ext cx="483937" cy="1345048"/>
          </a:xfrm>
          <a:prstGeom prst="rect">
            <a:avLst/>
          </a:prstGeom>
          <a:noFill/>
        </p:spPr>
        <p:txBody>
          <a:bodyPr wrap="square" rtlCol="0">
            <a:spAutoFit/>
          </a:bodyPr>
          <a:lstStyle/>
          <a:p>
            <a:pPr>
              <a:lnSpc>
                <a:spcPct val="150000"/>
              </a:lnSpc>
            </a:pPr>
            <a:r>
              <a:rPr lang="da-DK" sz="1400" b="1" dirty="0">
                <a:solidFill>
                  <a:srgbClr val="4406E0"/>
                </a:solidFill>
                <a:latin typeface="Arial" panose="020B0604020202020204" pitchFamily="34" charset="0"/>
                <a:cs typeface="Arial" panose="020B0604020202020204" pitchFamily="34" charset="0"/>
              </a:rPr>
              <a:t>59</a:t>
            </a:r>
            <a:endParaRPr lang="da-DK" sz="1400" dirty="0">
              <a:solidFill>
                <a:srgbClr val="4406E0"/>
              </a:solidFill>
              <a:latin typeface="Arial" panose="020B0604020202020204" pitchFamily="34" charset="0"/>
              <a:cs typeface="Arial" panose="020B0604020202020204" pitchFamily="34" charset="0"/>
            </a:endParaRPr>
          </a:p>
          <a:p>
            <a:pPr>
              <a:lnSpc>
                <a:spcPct val="150000"/>
              </a:lnSpc>
            </a:pPr>
            <a:r>
              <a:rPr lang="da-DK" sz="1400" b="1" dirty="0">
                <a:solidFill>
                  <a:srgbClr val="4406E0"/>
                </a:solidFill>
                <a:latin typeface="Arial" panose="020B0604020202020204" pitchFamily="34" charset="0"/>
                <a:cs typeface="Arial" panose="020B0604020202020204" pitchFamily="34" charset="0"/>
              </a:rPr>
              <a:t>101</a:t>
            </a:r>
            <a:r>
              <a:rPr lang="da-DK" sz="1400" dirty="0">
                <a:solidFill>
                  <a:srgbClr val="4406E0"/>
                </a:solidFill>
                <a:latin typeface="Arial" panose="020B0604020202020204" pitchFamily="34" charset="0"/>
                <a:cs typeface="Arial" panose="020B0604020202020204" pitchFamily="34" charset="0"/>
              </a:rPr>
              <a:t>    </a:t>
            </a:r>
          </a:p>
          <a:p>
            <a:pPr>
              <a:lnSpc>
                <a:spcPct val="150000"/>
              </a:lnSpc>
            </a:pPr>
            <a:r>
              <a:rPr lang="da-DK" sz="1400" b="1" dirty="0">
                <a:solidFill>
                  <a:srgbClr val="4406E0"/>
                </a:solidFill>
                <a:latin typeface="Arial" panose="020B0604020202020204" pitchFamily="34" charset="0"/>
                <a:cs typeface="Arial" panose="020B0604020202020204" pitchFamily="34" charset="0"/>
              </a:rPr>
              <a:t>21</a:t>
            </a:r>
            <a:r>
              <a:rPr lang="da-DK" sz="1400" dirty="0">
                <a:solidFill>
                  <a:srgbClr val="4406E0"/>
                </a:solidFill>
                <a:latin typeface="Arial" panose="020B0604020202020204" pitchFamily="34" charset="0"/>
                <a:cs typeface="Arial" panose="020B0604020202020204" pitchFamily="34" charset="0"/>
              </a:rPr>
              <a:t>    </a:t>
            </a:r>
          </a:p>
          <a:p>
            <a:pPr>
              <a:lnSpc>
                <a:spcPct val="150000"/>
              </a:lnSpc>
            </a:pPr>
            <a:r>
              <a:rPr lang="da-DK" sz="1400" b="1" dirty="0">
                <a:solidFill>
                  <a:srgbClr val="4406E0"/>
                </a:solidFill>
                <a:latin typeface="Arial" panose="020B0604020202020204" pitchFamily="34" charset="0"/>
                <a:cs typeface="Arial" panose="020B0604020202020204" pitchFamily="34" charset="0"/>
              </a:rPr>
              <a:t>13</a:t>
            </a:r>
            <a:endParaRPr lang="da-DK" sz="1400" dirty="0">
              <a:solidFill>
                <a:srgbClr val="4406E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64B98B2E-0723-DDFF-2198-E6FBFB871E3F}"/>
              </a:ext>
            </a:extLst>
          </p:cNvPr>
          <p:cNvSpPr txBox="1"/>
          <p:nvPr/>
        </p:nvSpPr>
        <p:spPr>
          <a:xfrm>
            <a:off x="9029283" y="288723"/>
            <a:ext cx="316271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rPr>
              <a:t>194 uddannelser</a:t>
            </a:r>
            <a:endParaRPr kumimoji="0" lang="da-DK" sz="28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78714302-2F49-89BC-8FD8-D7289466D953}"/>
              </a:ext>
            </a:extLst>
          </p:cNvPr>
          <p:cNvGraphicFramePr/>
          <p:nvPr>
            <p:extLst>
              <p:ext uri="{D42A27DB-BD31-4B8C-83A1-F6EECF244321}">
                <p14:modId xmlns:p14="http://schemas.microsoft.com/office/powerpoint/2010/main" val="356008168"/>
              </p:ext>
            </p:extLst>
          </p:nvPr>
        </p:nvGraphicFramePr>
        <p:xfrm>
          <a:off x="9029281" y="3892916"/>
          <a:ext cx="2899193" cy="2845583"/>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felt 1">
            <a:extLst>
              <a:ext uri="{FF2B5EF4-FFF2-40B4-BE49-F238E27FC236}">
                <a16:creationId xmlns:a16="http://schemas.microsoft.com/office/drawing/2014/main" id="{65BC7796-2B8C-CA2B-11C5-E207E88617B3}"/>
              </a:ext>
            </a:extLst>
          </p:cNvPr>
          <p:cNvSpPr txBox="1"/>
          <p:nvPr/>
        </p:nvSpPr>
        <p:spPr>
          <a:xfrm>
            <a:off x="9029282" y="3065530"/>
            <a:ext cx="289919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rPr>
              <a:t>Fordeling af studerende</a:t>
            </a:r>
            <a:endParaRPr kumimoji="0" lang="da-DK" sz="2800" b="1" i="0" u="none" strike="noStrike" kern="1200" cap="none" spc="50" normalizeH="0" baseline="0" noProof="0" dirty="0">
              <a:ln>
                <a:noFill/>
              </a:ln>
              <a:solidFill>
                <a:srgbClr val="4406E0"/>
              </a:solidFill>
              <a:effectLst/>
              <a:uLnTx/>
              <a:uFillTx/>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4503B626-78AC-5042-BF9E-50C7EEA788CB}"/>
              </a:ext>
            </a:extLst>
          </p:cNvPr>
          <p:cNvSpPr txBox="1"/>
          <p:nvPr/>
        </p:nvSpPr>
        <p:spPr>
          <a:xfrm>
            <a:off x="9585575" y="915420"/>
            <a:ext cx="2808289" cy="2323457"/>
          </a:xfrm>
          <a:prstGeom prst="rect">
            <a:avLst/>
          </a:prstGeom>
          <a:noFill/>
        </p:spPr>
        <p:txBody>
          <a:bodyPr wrap="square">
            <a:spAutoFit/>
          </a:bodyPr>
          <a:lstStyle/>
          <a:p>
            <a:pPr>
              <a:lnSpc>
                <a:spcPct val="150000"/>
              </a:lnSpc>
            </a:pPr>
            <a:r>
              <a:rPr lang="da-DK" sz="1400" dirty="0">
                <a:latin typeface="Arial" panose="020B0604020202020204" pitchFamily="34" charset="0"/>
                <a:cs typeface="Arial" panose="020B0604020202020204" pitchFamily="34" charset="0"/>
              </a:rPr>
              <a:t>bachelor</a:t>
            </a:r>
          </a:p>
          <a:p>
            <a:pPr>
              <a:lnSpc>
                <a:spcPct val="150000"/>
              </a:lnSpc>
            </a:pPr>
            <a:r>
              <a:rPr lang="da-DK" sz="1400" dirty="0">
                <a:latin typeface="Arial" panose="020B0604020202020204" pitchFamily="34" charset="0"/>
                <a:cs typeface="Arial" panose="020B0604020202020204" pitchFamily="34" charset="0"/>
              </a:rPr>
              <a:t>kandidat</a:t>
            </a:r>
          </a:p>
          <a:p>
            <a:pPr>
              <a:lnSpc>
                <a:spcPct val="150000"/>
              </a:lnSpc>
            </a:pPr>
            <a:r>
              <a:rPr lang="da-DK" sz="1400" dirty="0">
                <a:latin typeface="Arial" panose="020B0604020202020204" pitchFamily="34" charset="0"/>
                <a:cs typeface="Arial" panose="020B0604020202020204" pitchFamily="34" charset="0"/>
              </a:rPr>
              <a:t>master/diplom</a:t>
            </a:r>
          </a:p>
          <a:p>
            <a:pPr>
              <a:lnSpc>
                <a:spcPct val="150000"/>
              </a:lnSpc>
            </a:pPr>
            <a:r>
              <a:rPr lang="da-DK" sz="1400" dirty="0">
                <a:latin typeface="Arial" panose="020B0604020202020204" pitchFamily="34" charset="0"/>
                <a:cs typeface="Arial" panose="020B0604020202020204" pitchFamily="34" charset="0"/>
              </a:rPr>
              <a:t>diplomingeniør/  professionsbachelor</a:t>
            </a:r>
          </a:p>
          <a:p>
            <a:pPr>
              <a:lnSpc>
                <a:spcPct val="150000"/>
              </a:lnSpc>
            </a:pPr>
            <a:endParaRPr lang="da-DK" sz="1400" dirty="0">
              <a:latin typeface="Arial" panose="020B0604020202020204" pitchFamily="34" charset="0"/>
              <a:cs typeface="Arial" panose="020B0604020202020204" pitchFamily="34" charset="0"/>
            </a:endParaRPr>
          </a:p>
          <a:p>
            <a:pPr>
              <a:lnSpc>
                <a:spcPct val="150000"/>
              </a:lnSpc>
            </a:pPr>
            <a:endParaRPr lang="da-DK" sz="1400" dirty="0"/>
          </a:p>
        </p:txBody>
      </p:sp>
      <p:pic>
        <p:nvPicPr>
          <p:cNvPr id="3" name="Billede 2">
            <a:extLst>
              <a:ext uri="{FF2B5EF4-FFF2-40B4-BE49-F238E27FC236}">
                <a16:creationId xmlns:a16="http://schemas.microsoft.com/office/drawing/2014/main" id="{2EE46499-C408-71CD-E265-4F80225B9B9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216275" y="3448996"/>
            <a:ext cx="2808288" cy="2867581"/>
          </a:xfrm>
          <a:prstGeom prst="rect">
            <a:avLst/>
          </a:prstGeom>
        </p:spPr>
      </p:pic>
      <p:pic>
        <p:nvPicPr>
          <p:cNvPr id="4" name="Billede 3" descr="Et billede, der indeholder person, tøj, Ansigt, smil&#10;&#10;AI-genereret indhold kan være ukorrekt.">
            <a:extLst>
              <a:ext uri="{FF2B5EF4-FFF2-40B4-BE49-F238E27FC236}">
                <a16:creationId xmlns:a16="http://schemas.microsoft.com/office/drawing/2014/main" id="{C17D02E4-F3BC-CB73-9C50-47A744D845E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63525" y="3448997"/>
            <a:ext cx="2808288" cy="2867581"/>
          </a:xfrm>
          <a:prstGeom prst="rect">
            <a:avLst/>
          </a:prstGeom>
        </p:spPr>
      </p:pic>
    </p:spTree>
    <p:extLst>
      <p:ext uri="{BB962C8B-B14F-4D97-AF65-F5344CB8AC3E}">
        <p14:creationId xmlns:p14="http://schemas.microsoft.com/office/powerpoint/2010/main" val="185587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9013-8BF6-44EC-9BE8-74799F20A7A1}"/>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41A10106-B289-6AFC-4103-D43192BCFA34}"/>
              </a:ext>
            </a:extLst>
          </p:cNvPr>
          <p:cNvSpPr/>
          <p:nvPr/>
        </p:nvSpPr>
        <p:spPr>
          <a:xfrm>
            <a:off x="4572000" y="-1"/>
            <a:ext cx="7643501" cy="6858001"/>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FE144595-4A78-5820-05CA-CAA9258A50DA}"/>
              </a:ext>
            </a:extLst>
          </p:cNvPr>
          <p:cNvSpPr txBox="1"/>
          <p:nvPr/>
        </p:nvSpPr>
        <p:spPr>
          <a:xfrm>
            <a:off x="163271" y="207097"/>
            <a:ext cx="8003068" cy="1446550"/>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Studenteroptag</a:t>
            </a:r>
          </a:p>
          <a:p>
            <a:endParaRPr lang="da-DK" sz="4800" b="1" spc="110" dirty="0">
              <a:solidFill>
                <a:srgbClr val="26214F"/>
              </a:solidFill>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3FBD1F72-A0D0-B05A-B7A0-99314A19ACB6}"/>
              </a:ext>
            </a:extLst>
          </p:cNvPr>
          <p:cNvSpPr txBox="1"/>
          <p:nvPr/>
        </p:nvSpPr>
        <p:spPr>
          <a:xfrm>
            <a:off x="573206" y="1462578"/>
            <a:ext cx="2724333" cy="3000821"/>
          </a:xfrm>
          <a:prstGeom prst="rect">
            <a:avLst/>
          </a:prstGeom>
          <a:noFill/>
        </p:spPr>
        <p:txBody>
          <a:bodyPr wrap="square" lIns="0" tIns="0" rIns="90000" bIns="45720" rtlCol="0" anchor="t">
            <a:spAutoFit/>
          </a:bodyPr>
          <a:lstStyle/>
          <a:p>
            <a:r>
              <a:rPr lang="da-DK" sz="1600" b="1" dirty="0">
                <a:solidFill>
                  <a:srgbClr val="4406E0"/>
                </a:solidFill>
                <a:latin typeface="Arial" panose="020B0604020202020204" pitchFamily="34" charset="0"/>
                <a:cs typeface="Arial" panose="020B0604020202020204" pitchFamily="34" charset="0"/>
              </a:rPr>
              <a:t>Bachelor- og kandidatoptag </a:t>
            </a:r>
            <a:br>
              <a:rPr lang="da-DK" sz="1600" b="1" dirty="0">
                <a:solidFill>
                  <a:srgbClr val="4406E0"/>
                </a:solidFill>
                <a:latin typeface="Arial" panose="020B0604020202020204" pitchFamily="34" charset="0"/>
                <a:cs typeface="Arial" panose="020B0604020202020204" pitchFamily="34" charset="0"/>
              </a:rPr>
            </a:br>
            <a:r>
              <a:rPr lang="da-DK" sz="1600" b="1" dirty="0">
                <a:solidFill>
                  <a:srgbClr val="4406E0"/>
                </a:solidFill>
                <a:latin typeface="Arial" panose="020B0604020202020204" pitchFamily="34" charset="0"/>
                <a:cs typeface="Arial" panose="020B0604020202020204" pitchFamily="34" charset="0"/>
              </a:rPr>
              <a:t>2015-2025</a:t>
            </a:r>
          </a:p>
          <a:p>
            <a:endParaRPr lang="da-DK" sz="1400" dirty="0">
              <a:solidFill>
                <a:srgbClr val="211A52"/>
              </a:solidFill>
              <a:latin typeface="Arial" panose="020B0604020202020204" pitchFamily="34" charset="0"/>
              <a:cs typeface="Arial" panose="020B0604020202020204" pitchFamily="34" charset="0"/>
            </a:endParaRPr>
          </a:p>
          <a:p>
            <a:endParaRPr lang="da-DK" sz="1400" dirty="0">
              <a:solidFill>
                <a:srgbClr val="211A52"/>
              </a:solidFill>
              <a:latin typeface="Arial" panose="020B0604020202020204" pitchFamily="34" charset="0"/>
              <a:cs typeface="Arial" panose="020B0604020202020204" pitchFamily="34" charset="0"/>
            </a:endParaRPr>
          </a:p>
          <a:p>
            <a:pPr lvl="0">
              <a:buSzPct val="100000"/>
              <a:defRPr/>
            </a:pPr>
            <a:endParaRPr lang="da-DK" sz="1400" dirty="0">
              <a:solidFill>
                <a:srgbClr val="211A52"/>
              </a:solidFill>
              <a:latin typeface="Arial" panose="020B0604020202020204" pitchFamily="34" charset="0"/>
              <a:cs typeface="Arial" panose="020B0604020202020204" pitchFamily="34" charset="0"/>
            </a:endParaRPr>
          </a:p>
          <a:p>
            <a:r>
              <a:rPr lang="en-US" sz="1400" b="1" dirty="0">
                <a:solidFill>
                  <a:srgbClr val="4406E0"/>
                </a:solidFill>
                <a:latin typeface="Arial" panose="020B0604020202020204" pitchFamily="34" charset="0"/>
                <a:cs typeface="Arial" panose="020B0604020202020204" pitchFamily="34" charset="0"/>
              </a:rPr>
              <a:t>Bachelor- og </a:t>
            </a:r>
            <a:r>
              <a:rPr lang="en-US" sz="1400" b="1" dirty="0" err="1">
                <a:solidFill>
                  <a:srgbClr val="4406E0"/>
                </a:solidFill>
                <a:latin typeface="Arial" panose="020B0604020202020204" pitchFamily="34" charset="0"/>
                <a:cs typeface="Arial" panose="020B0604020202020204" pitchFamily="34" charset="0"/>
              </a:rPr>
              <a:t>kandidatuddannelser</a:t>
            </a:r>
            <a:r>
              <a:rPr lang="en-US" sz="1400" b="1" dirty="0">
                <a:solidFill>
                  <a:srgbClr val="4406E0"/>
                </a:solidFill>
                <a:latin typeface="Arial" panose="020B0604020202020204" pitchFamily="34" charset="0"/>
                <a:cs typeface="Arial" panose="020B0604020202020204" pitchFamily="34" charset="0"/>
              </a:rPr>
              <a:t> </a:t>
            </a:r>
            <a:r>
              <a:rPr lang="en-US" sz="1400" b="1" dirty="0" err="1">
                <a:solidFill>
                  <a:srgbClr val="4406E0"/>
                </a:solidFill>
                <a:latin typeface="Arial" panose="020B0604020202020204" pitchFamily="34" charset="0"/>
                <a:cs typeface="Arial" panose="020B0604020202020204" pitchFamily="34" charset="0"/>
              </a:rPr>
              <a:t>i</a:t>
            </a:r>
            <a:r>
              <a:rPr lang="en-US" sz="1400" b="1" dirty="0">
                <a:solidFill>
                  <a:srgbClr val="4406E0"/>
                </a:solidFill>
                <a:latin typeface="Arial" panose="020B0604020202020204" pitchFamily="34" charset="0"/>
                <a:cs typeface="Arial" panose="020B0604020202020204" pitchFamily="34" charset="0"/>
              </a:rPr>
              <a:t> 2026</a:t>
            </a:r>
          </a:p>
          <a:p>
            <a:endParaRPr lang="en-US" sz="1400" dirty="0">
              <a:solidFill>
                <a:srgbClr val="211A52"/>
              </a:solidFill>
              <a:latin typeface="Arial" panose="020B0604020202020204" pitchFamily="34" charset="0"/>
              <a:cs typeface="Arial" panose="020B0604020202020204" pitchFamily="34" charset="0"/>
            </a:endParaRPr>
          </a:p>
          <a:p>
            <a:r>
              <a:rPr lang="en-US" sz="1400" dirty="0">
                <a:solidFill>
                  <a:srgbClr val="211A52"/>
                </a:solidFill>
                <a:latin typeface="Arial" panose="020B0604020202020204" pitchFamily="34" charset="0"/>
                <a:cs typeface="Arial" panose="020B0604020202020204" pitchFamily="34" charset="0"/>
              </a:rPr>
              <a:t>59 </a:t>
            </a:r>
            <a:r>
              <a:rPr lang="en-US" sz="1400" dirty="0" err="1">
                <a:solidFill>
                  <a:srgbClr val="211A52"/>
                </a:solidFill>
                <a:latin typeface="Arial" panose="020B0604020202020204" pitchFamily="34" charset="0"/>
                <a:cs typeface="Arial" panose="020B0604020202020204" pitchFamily="34" charset="0"/>
              </a:rPr>
              <a:t>bacheloruddannelser</a:t>
            </a:r>
            <a:r>
              <a:rPr lang="en-US" sz="1400" dirty="0">
                <a:solidFill>
                  <a:srgbClr val="211A52"/>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endParaRPr lang="da-DK" sz="1400" dirty="0">
              <a:solidFill>
                <a:srgbClr val="211A52"/>
              </a:solidFill>
              <a:latin typeface="Arial" panose="020B0604020202020204" pitchFamily="34" charset="0"/>
              <a:cs typeface="Arial" panose="020B0604020202020204" pitchFamily="34" charset="0"/>
            </a:endParaRPr>
          </a:p>
          <a:p>
            <a:r>
              <a:rPr lang="da-DK" sz="1400" dirty="0">
                <a:solidFill>
                  <a:srgbClr val="211A52"/>
                </a:solidFill>
                <a:latin typeface="Arial" panose="020B0604020202020204" pitchFamily="34" charset="0"/>
                <a:cs typeface="Arial" panose="020B0604020202020204" pitchFamily="34" charset="0"/>
              </a:rPr>
              <a:t>101 kandidatuddannelser</a:t>
            </a:r>
          </a:p>
          <a:p>
            <a:endParaRPr lang="da-DK" dirty="0"/>
          </a:p>
        </p:txBody>
      </p:sp>
      <p:graphicFrame>
        <p:nvGraphicFramePr>
          <p:cNvPr id="8" name="Diagram 7">
            <a:extLst>
              <a:ext uri="{FF2B5EF4-FFF2-40B4-BE49-F238E27FC236}">
                <a16:creationId xmlns:a16="http://schemas.microsoft.com/office/drawing/2014/main" id="{0AD856C2-EDA7-FF41-8191-82AE77EA7418}"/>
              </a:ext>
            </a:extLst>
          </p:cNvPr>
          <p:cNvGraphicFramePr/>
          <p:nvPr>
            <p:extLst>
              <p:ext uri="{D42A27DB-BD31-4B8C-83A1-F6EECF244321}">
                <p14:modId xmlns:p14="http://schemas.microsoft.com/office/powerpoint/2010/main" val="761189175"/>
              </p:ext>
            </p:extLst>
          </p:nvPr>
        </p:nvGraphicFramePr>
        <p:xfrm>
          <a:off x="4793673" y="971365"/>
          <a:ext cx="7037258" cy="47471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felt 8">
            <a:extLst>
              <a:ext uri="{FF2B5EF4-FFF2-40B4-BE49-F238E27FC236}">
                <a16:creationId xmlns:a16="http://schemas.microsoft.com/office/drawing/2014/main" id="{20D258DA-C7B0-4D7C-547C-78EDCE1888BE}"/>
              </a:ext>
            </a:extLst>
          </p:cNvPr>
          <p:cNvSpPr txBox="1"/>
          <p:nvPr/>
        </p:nvSpPr>
        <p:spPr>
          <a:xfrm>
            <a:off x="7480799" y="5441518"/>
            <a:ext cx="3742025" cy="276999"/>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211A52"/>
                </a:solidFill>
                <a:effectLst/>
                <a:uLnTx/>
                <a:uFillTx/>
                <a:latin typeface="Arial"/>
                <a:ea typeface="+mn-ea"/>
                <a:cs typeface="+mn-cs"/>
              </a:rPr>
              <a:t>Bacheloroptag  </a:t>
            </a:r>
            <a:r>
              <a:rPr lang="da-DK" sz="1200" dirty="0">
                <a:solidFill>
                  <a:srgbClr val="211A52"/>
                </a:solidFill>
                <a:latin typeface="Arial"/>
              </a:rPr>
              <a:t>                   </a:t>
            </a:r>
            <a:r>
              <a:rPr kumimoji="0" lang="da-DK" sz="1200" b="0" i="0" u="none" strike="noStrike" kern="1200" cap="none" spc="0" normalizeH="0" baseline="0" noProof="0" dirty="0">
                <a:ln>
                  <a:noFill/>
                </a:ln>
                <a:solidFill>
                  <a:srgbClr val="211A52"/>
                </a:solidFill>
                <a:effectLst/>
                <a:uLnTx/>
                <a:uFillTx/>
                <a:latin typeface="Arial"/>
                <a:ea typeface="+mn-ea"/>
                <a:cs typeface="+mn-cs"/>
              </a:rPr>
              <a:t>Kandidatoptag     </a:t>
            </a:r>
            <a:endParaRPr kumimoji="0" lang="en-US" sz="1800" b="0" i="0" u="none" strike="noStrike" kern="1200" cap="none" spc="0" normalizeH="0" baseline="0" noProof="0" dirty="0">
              <a:ln>
                <a:noFill/>
              </a:ln>
              <a:solidFill>
                <a:srgbClr val="211A52"/>
              </a:solidFill>
              <a:effectLst/>
              <a:uLnTx/>
              <a:uFillTx/>
              <a:latin typeface="Arial"/>
              <a:ea typeface="+mn-ea"/>
              <a:cs typeface="+mn-cs"/>
            </a:endParaRPr>
          </a:p>
        </p:txBody>
      </p:sp>
      <p:cxnSp>
        <p:nvCxnSpPr>
          <p:cNvPr id="11" name="Lige forbindelse 10">
            <a:extLst>
              <a:ext uri="{FF2B5EF4-FFF2-40B4-BE49-F238E27FC236}">
                <a16:creationId xmlns:a16="http://schemas.microsoft.com/office/drawing/2014/main" id="{9726581D-D2D0-3B42-8908-94BBE05DDCD6}"/>
              </a:ext>
            </a:extLst>
          </p:cNvPr>
          <p:cNvCxnSpPr/>
          <p:nvPr/>
        </p:nvCxnSpPr>
        <p:spPr>
          <a:xfrm>
            <a:off x="7547316" y="5655212"/>
            <a:ext cx="281354" cy="0"/>
          </a:xfrm>
          <a:prstGeom prst="line">
            <a:avLst/>
          </a:prstGeom>
          <a:ln>
            <a:solidFill>
              <a:srgbClr val="4406E0"/>
            </a:solidFill>
          </a:ln>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A99D2C70-8D9C-A07C-BB31-4A21E9B22826}"/>
              </a:ext>
            </a:extLst>
          </p:cNvPr>
          <p:cNvCxnSpPr/>
          <p:nvPr/>
        </p:nvCxnSpPr>
        <p:spPr>
          <a:xfrm>
            <a:off x="9465213" y="5655212"/>
            <a:ext cx="281354" cy="0"/>
          </a:xfrm>
          <a:prstGeom prst="line">
            <a:avLst/>
          </a:prstGeom>
          <a:ln>
            <a:solidFill>
              <a:srgbClr val="DF8E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40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CC652-5666-2441-F1D6-B643D67FD6F9}"/>
            </a:ext>
          </a:extLst>
        </p:cNvPr>
        <p:cNvGrpSpPr/>
        <p:nvPr/>
      </p:nvGrpSpPr>
      <p:grpSpPr>
        <a:xfrm>
          <a:off x="0" y="0"/>
          <a:ext cx="0" cy="0"/>
          <a:chOff x="0" y="0"/>
          <a:chExt cx="0" cy="0"/>
        </a:xfrm>
      </p:grpSpPr>
      <p:sp>
        <p:nvSpPr>
          <p:cNvPr id="33" name="Tekstfelt 32">
            <a:extLst>
              <a:ext uri="{FF2B5EF4-FFF2-40B4-BE49-F238E27FC236}">
                <a16:creationId xmlns:a16="http://schemas.microsoft.com/office/drawing/2014/main" id="{B8E09403-EB43-B574-C031-CC4CFD89E587}"/>
              </a:ext>
            </a:extLst>
          </p:cNvPr>
          <p:cNvSpPr txBox="1"/>
          <p:nvPr/>
        </p:nvSpPr>
        <p:spPr>
          <a:xfrm>
            <a:off x="180476" y="3018249"/>
            <a:ext cx="5138806" cy="2677656"/>
          </a:xfrm>
          <a:prstGeom prst="rect">
            <a:avLst/>
          </a:prstGeom>
          <a:noFill/>
        </p:spPr>
        <p:txBody>
          <a:bodyPr wrap="square" lIns="91440" tIns="45720" rIns="90000" bIns="45720" rtlCol="0" anchor="t">
            <a:spAutoFit/>
          </a:bodyPr>
          <a:lstStyle/>
          <a:p>
            <a:pPr lvl="0">
              <a:buSzPct val="100000"/>
              <a:defRPr/>
            </a:pPr>
            <a:r>
              <a:rPr lang="da-DK" sz="1400" dirty="0">
                <a:solidFill>
                  <a:srgbClr val="211A52"/>
                </a:solidFill>
                <a:latin typeface="Arial" panose="020B0604020202020204" pitchFamily="34" charset="0"/>
                <a:cs typeface="Arial" panose="020B0604020202020204" pitchFamily="34" charset="0"/>
              </a:rPr>
              <a:t>De studerende arbejder med konkrete problemer, udarbejder projekter og lærer gennem problemløsning. De arbejder sammen i grupper. </a:t>
            </a:r>
          </a:p>
          <a:p>
            <a:pPr lvl="0">
              <a:buSzPct val="100000"/>
              <a:defRPr/>
            </a:pPr>
            <a:endParaRPr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lvl="0">
              <a:buSzPct val="100000"/>
              <a:defRPr/>
            </a:pPr>
            <a:endParaRPr lang="da-DK" sz="1400" dirty="0">
              <a:solidFill>
                <a:srgbClr val="211A52"/>
              </a:solidFill>
              <a:latin typeface="Arial" panose="020B0604020202020204" pitchFamily="34" charset="0"/>
              <a:cs typeface="Arial" panose="020B0604020202020204" pitchFamily="34" charset="0"/>
            </a:endParaRPr>
          </a:p>
          <a:p>
            <a:pPr lvl="0">
              <a:buSzPct val="100000"/>
              <a:defRPr/>
            </a:pPr>
            <a:r>
              <a:rPr lang="da-DK" sz="1400" dirty="0">
                <a:solidFill>
                  <a:srgbClr val="211A52"/>
                </a:solidFill>
                <a:latin typeface="Arial" panose="020B0604020202020204" pitchFamily="34" charset="0"/>
                <a:cs typeface="Arial" panose="020B0604020202020204" pitchFamily="34" charset="0"/>
              </a:rPr>
              <a:t>Vejleder hjælper og udfordrer de studerende, og giver feedback på projekt og problemløsning. </a:t>
            </a:r>
          </a:p>
          <a:p>
            <a:pPr lvl="0">
              <a:buSzPct val="100000"/>
              <a:defRPr/>
            </a:pPr>
            <a:endParaRPr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lvl="0">
              <a:buSzPct val="100000"/>
              <a:defRPr/>
            </a:pPr>
            <a:endParaRPr lang="da-DK" sz="1400" dirty="0">
              <a:solidFill>
                <a:srgbClr val="211A52"/>
              </a:solidFill>
              <a:latin typeface="Arial" panose="020B0604020202020204" pitchFamily="34" charset="0"/>
              <a:cs typeface="Arial" panose="020B0604020202020204" pitchFamily="34" charset="0"/>
            </a:endParaRPr>
          </a:p>
          <a:p>
            <a:pPr lvl="0">
              <a:buSzPct val="100000"/>
              <a:defRPr/>
            </a:pPr>
            <a:r>
              <a:rPr lang="da-DK" sz="1400" dirty="0">
                <a:solidFill>
                  <a:srgbClr val="211A52"/>
                </a:solidFill>
                <a:latin typeface="Arial" panose="020B0604020202020204" pitchFamily="34" charset="0"/>
                <a:cs typeface="Arial" panose="020B0604020202020204" pitchFamily="34" charset="0"/>
              </a:rPr>
              <a:t>De studerende dokumenterer deres arbejde i en projektrapport, som forsvares mundtligt til eksamen. </a:t>
            </a:r>
            <a:endParaRPr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Pct val="100000"/>
              <a:buFontTx/>
              <a:buNone/>
              <a:tabLst/>
              <a:defRPr/>
            </a:pPr>
            <a:endParaRPr kumimoji="0" lang="da-DK" sz="14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39" name="Tekstfelt 38">
            <a:extLst>
              <a:ext uri="{FF2B5EF4-FFF2-40B4-BE49-F238E27FC236}">
                <a16:creationId xmlns:a16="http://schemas.microsoft.com/office/drawing/2014/main" id="{ADA771A0-EECC-2153-F91E-620ADE85822E}"/>
              </a:ext>
            </a:extLst>
          </p:cNvPr>
          <p:cNvSpPr txBox="1"/>
          <p:nvPr/>
        </p:nvSpPr>
        <p:spPr>
          <a:xfrm>
            <a:off x="180476" y="212145"/>
            <a:ext cx="5221856"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000" b="1" spc="110" dirty="0">
                <a:solidFill>
                  <a:srgbClr val="211A52"/>
                </a:solidFill>
                <a:latin typeface="Arial" panose="020B0604020202020204" pitchFamily="34" charset="0"/>
                <a:cs typeface="Arial" panose="020B0604020202020204" pitchFamily="34" charset="0"/>
              </a:rPr>
              <a:t>PBL –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4000" b="1" spc="110" dirty="0">
                <a:solidFill>
                  <a:srgbClr val="211A52"/>
                </a:solidFill>
                <a:latin typeface="Arial" panose="020B0604020202020204" pitchFamily="34" charset="0"/>
                <a:cs typeface="Arial" panose="020B0604020202020204" pitchFamily="34" charset="0"/>
              </a:rPr>
              <a:t>Problembaseret læring</a:t>
            </a:r>
            <a:endParaRPr kumimoji="0" lang="da-DK" sz="48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8F583FF-6CA0-5C40-98DD-8A164591860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24563" y="362262"/>
            <a:ext cx="5905432" cy="5980172"/>
          </a:xfrm>
          <a:prstGeom prst="rect">
            <a:avLst/>
          </a:prstGeom>
        </p:spPr>
      </p:pic>
    </p:spTree>
    <p:extLst>
      <p:ext uri="{BB962C8B-B14F-4D97-AF65-F5344CB8AC3E}">
        <p14:creationId xmlns:p14="http://schemas.microsoft.com/office/powerpoint/2010/main" val="277646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70BA5-DA98-0E16-92DF-3A9E1274BD78}"/>
            </a:ext>
          </a:extLst>
        </p:cNvPr>
        <p:cNvGrpSpPr/>
        <p:nvPr/>
      </p:nvGrpSpPr>
      <p:grpSpPr>
        <a:xfrm>
          <a:off x="0" y="0"/>
          <a:ext cx="0" cy="0"/>
          <a:chOff x="0" y="0"/>
          <a:chExt cx="0" cy="0"/>
        </a:xfrm>
      </p:grpSpPr>
      <p:sp>
        <p:nvSpPr>
          <p:cNvPr id="9" name="Tekstfelt 8">
            <a:extLst>
              <a:ext uri="{FF2B5EF4-FFF2-40B4-BE49-F238E27FC236}">
                <a16:creationId xmlns:a16="http://schemas.microsoft.com/office/drawing/2014/main" id="{8CB04BB2-B8DC-94D5-AD6D-3FA2F93427F1}"/>
              </a:ext>
            </a:extLst>
          </p:cNvPr>
          <p:cNvSpPr txBox="1"/>
          <p:nvPr/>
        </p:nvSpPr>
        <p:spPr>
          <a:xfrm>
            <a:off x="148552" y="211778"/>
            <a:ext cx="8003068"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Innovation</a:t>
            </a:r>
            <a:endParaRPr lang="da-DK" sz="4800" b="1" spc="110" dirty="0">
              <a:solidFill>
                <a:srgbClr val="211A52"/>
              </a:solidFill>
              <a:latin typeface="Arial" panose="020B0604020202020204" pitchFamily="34" charset="0"/>
              <a:cs typeface="Arial" panose="020B0604020202020204" pitchFamily="34" charset="0"/>
            </a:endParaRPr>
          </a:p>
        </p:txBody>
      </p:sp>
      <p:pic>
        <p:nvPicPr>
          <p:cNvPr id="2" name="Pladsholder til billede 6">
            <a:extLst>
              <a:ext uri="{FF2B5EF4-FFF2-40B4-BE49-F238E27FC236}">
                <a16:creationId xmlns:a16="http://schemas.microsoft.com/office/drawing/2014/main" id="{FBDCB79B-89F0-094B-D023-81AA4EDD1CA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3526" y="1916114"/>
            <a:ext cx="5761037" cy="4339136"/>
          </a:xfrm>
          <a:prstGeom prst="rect">
            <a:avLst/>
          </a:prstGeom>
        </p:spPr>
      </p:pic>
      <p:sp>
        <p:nvSpPr>
          <p:cNvPr id="5" name="Tekstfelt 4">
            <a:extLst>
              <a:ext uri="{FF2B5EF4-FFF2-40B4-BE49-F238E27FC236}">
                <a16:creationId xmlns:a16="http://schemas.microsoft.com/office/drawing/2014/main" id="{509A4210-50B2-0090-BF23-6E5EC2FE6EA5}"/>
              </a:ext>
            </a:extLst>
          </p:cNvPr>
          <p:cNvSpPr txBox="1"/>
          <p:nvPr/>
        </p:nvSpPr>
        <p:spPr>
          <a:xfrm>
            <a:off x="9020162" y="257526"/>
            <a:ext cx="3287552" cy="584775"/>
          </a:xfrm>
          <a:prstGeom prst="rect">
            <a:avLst/>
          </a:prstGeom>
          <a:noFill/>
        </p:spPr>
        <p:txBody>
          <a:bodyPr wrap="square" rtlCol="0">
            <a:spAutoFit/>
          </a:bodyPr>
          <a:lstStyle/>
          <a:p>
            <a:r>
              <a:rPr lang="da-DK" sz="1600" b="1" spc="50" dirty="0">
                <a:solidFill>
                  <a:srgbClr val="4406E0"/>
                </a:solidFill>
                <a:latin typeface="Arial" panose="020B0604020202020204" pitchFamily="34" charset="0"/>
                <a:cs typeface="Arial" panose="020B0604020202020204" pitchFamily="34" charset="0"/>
              </a:rPr>
              <a:t>Nyttiggørelse</a:t>
            </a:r>
          </a:p>
          <a:p>
            <a:r>
              <a:rPr lang="da-DK" sz="1600" b="1" spc="50" dirty="0">
                <a:solidFill>
                  <a:srgbClr val="4406E0"/>
                </a:solidFill>
                <a:latin typeface="Arial" panose="020B0604020202020204" pitchFamily="34" charset="0"/>
                <a:cs typeface="Arial" panose="020B0604020202020204" pitchFamily="34" charset="0"/>
              </a:rPr>
              <a:t>af viden</a:t>
            </a:r>
            <a:endParaRPr lang="da-DK" sz="2000" b="1" spc="50" dirty="0">
              <a:solidFill>
                <a:srgbClr val="4406E0"/>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CC21F099-A8EA-C525-53A9-E2B498B1B120}"/>
              </a:ext>
            </a:extLst>
          </p:cNvPr>
          <p:cNvSpPr txBox="1"/>
          <p:nvPr/>
        </p:nvSpPr>
        <p:spPr>
          <a:xfrm>
            <a:off x="9020162" y="1070326"/>
            <a:ext cx="2942987" cy="1200329"/>
          </a:xfrm>
          <a:prstGeom prst="rect">
            <a:avLst/>
          </a:prstGeom>
          <a:noFill/>
        </p:spPr>
        <p:txBody>
          <a:bodyPr wrap="square" lIns="91440" tIns="45720" rIns="90000" bIns="45720" rtlCol="0" anchor="t">
            <a:spAutoFit/>
          </a:bodyPr>
          <a:lstStyle/>
          <a:p>
            <a:r>
              <a:rPr lang="da-DK" sz="1200" dirty="0">
                <a:solidFill>
                  <a:srgbClr val="211A52"/>
                </a:solidFill>
                <a:latin typeface="Arial" panose="020B0604020202020204" pitchFamily="34" charset="0"/>
                <a:cs typeface="Arial" panose="020B0604020202020204" pitchFamily="34" charset="0"/>
              </a:rPr>
              <a:t>AAU står for 30% af det samlede innovationsoutput fra danske universiteter med licens-, salgs- og optionsaftaler samt forskningsbaserede </a:t>
            </a:r>
            <a:r>
              <a:rPr lang="da-DK" sz="1200" dirty="0" err="1">
                <a:solidFill>
                  <a:srgbClr val="211A52"/>
                </a:solidFill>
                <a:latin typeface="Arial" panose="020B0604020202020204" pitchFamily="34" charset="0"/>
                <a:cs typeface="Arial" panose="020B0604020202020204" pitchFamily="34" charset="0"/>
              </a:rPr>
              <a:t>spin-outs</a:t>
            </a:r>
            <a:r>
              <a:rPr lang="da-DK" sz="1200" dirty="0">
                <a:solidFill>
                  <a:srgbClr val="211A52"/>
                </a:solidFill>
                <a:latin typeface="Arial" panose="020B0604020202020204" pitchFamily="34" charset="0"/>
                <a:cs typeface="Arial" panose="020B0604020202020204" pitchFamily="34" charset="0"/>
              </a:rPr>
              <a:t>.</a:t>
            </a:r>
          </a:p>
          <a:p>
            <a:endParaRPr lang="da-DK" sz="1200" dirty="0">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791F61F6-133B-8749-F76C-2F37EF13C5E7}"/>
              </a:ext>
            </a:extLst>
          </p:cNvPr>
          <p:cNvSpPr txBox="1"/>
          <p:nvPr/>
        </p:nvSpPr>
        <p:spPr>
          <a:xfrm>
            <a:off x="9020162" y="2498680"/>
            <a:ext cx="3287552" cy="584775"/>
          </a:xfrm>
          <a:prstGeom prst="rect">
            <a:avLst/>
          </a:prstGeom>
          <a:noFill/>
        </p:spPr>
        <p:txBody>
          <a:bodyPr wrap="square" rtlCol="0">
            <a:spAutoFit/>
          </a:bodyPr>
          <a:lstStyle/>
          <a:p>
            <a:r>
              <a:rPr lang="da-DK" sz="1600" b="1" spc="50" dirty="0">
                <a:solidFill>
                  <a:srgbClr val="4406E0"/>
                </a:solidFill>
                <a:latin typeface="Arial" panose="020B0604020202020204" pitchFamily="34" charset="0"/>
                <a:cs typeface="Arial" panose="020B0604020202020204" pitchFamily="34" charset="0"/>
              </a:rPr>
              <a:t>Iværksætteri og entreprenørskab </a:t>
            </a:r>
          </a:p>
        </p:txBody>
      </p:sp>
      <p:sp>
        <p:nvSpPr>
          <p:cNvPr id="8" name="Tekstfelt 7">
            <a:extLst>
              <a:ext uri="{FF2B5EF4-FFF2-40B4-BE49-F238E27FC236}">
                <a16:creationId xmlns:a16="http://schemas.microsoft.com/office/drawing/2014/main" id="{1BDE9303-B5D7-C586-D3D2-BDB726AD0366}"/>
              </a:ext>
            </a:extLst>
          </p:cNvPr>
          <p:cNvSpPr txBox="1"/>
          <p:nvPr/>
        </p:nvSpPr>
        <p:spPr>
          <a:xfrm>
            <a:off x="9020162" y="3152666"/>
            <a:ext cx="2898299" cy="1015663"/>
          </a:xfrm>
          <a:prstGeom prst="rect">
            <a:avLst/>
          </a:prstGeom>
          <a:noFill/>
        </p:spPr>
        <p:txBody>
          <a:bodyPr wrap="square" lIns="91440" tIns="45720" rIns="90000" bIns="45720" rtlCol="0" anchor="t">
            <a:spAutoFit/>
          </a:bodyPr>
          <a:lstStyle/>
          <a:p>
            <a:r>
              <a:rPr lang="da-DK" sz="1200" dirty="0">
                <a:solidFill>
                  <a:srgbClr val="211A52"/>
                </a:solidFill>
                <a:latin typeface="Arial" panose="020B0604020202020204" pitchFamily="34" charset="0"/>
                <a:cs typeface="Arial" panose="020B0604020202020204" pitchFamily="34" charset="0"/>
              </a:rPr>
              <a:t>AAU er dedikeret til at transformere forsknings- og studiemiljøers innovation og kreativitet til konkrete løsninger. AAU tilbyder netværk, udviklingsfaciliteter og sparring om kommercialisering. </a:t>
            </a:r>
            <a:endParaRPr lang="en-US" sz="1600" dirty="0">
              <a:solidFill>
                <a:srgbClr val="211A52"/>
              </a:solidFill>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B4E849F1-3BD0-A19A-9CB1-109DB1FEC60E}"/>
              </a:ext>
            </a:extLst>
          </p:cNvPr>
          <p:cNvSpPr txBox="1"/>
          <p:nvPr/>
        </p:nvSpPr>
        <p:spPr>
          <a:xfrm>
            <a:off x="9020162" y="4720937"/>
            <a:ext cx="2485086" cy="584775"/>
          </a:xfrm>
          <a:prstGeom prst="rect">
            <a:avLst/>
          </a:prstGeom>
          <a:noFill/>
        </p:spPr>
        <p:txBody>
          <a:bodyPr wrap="square" rtlCol="0">
            <a:spAutoFit/>
          </a:bodyPr>
          <a:lstStyle/>
          <a:p>
            <a:r>
              <a:rPr lang="da-DK" sz="1600" b="1" spc="50" dirty="0">
                <a:solidFill>
                  <a:srgbClr val="4406E0"/>
                </a:solidFill>
                <a:latin typeface="Arial" panose="020B0604020202020204" pitchFamily="34" charset="0"/>
                <a:cs typeface="Arial" panose="020B0604020202020204" pitchFamily="34" charset="0"/>
              </a:rPr>
              <a:t>Attraktivt innovationsmiljø</a:t>
            </a:r>
          </a:p>
        </p:txBody>
      </p:sp>
      <p:sp>
        <p:nvSpPr>
          <p:cNvPr id="13" name="Tekstfelt 12">
            <a:extLst>
              <a:ext uri="{FF2B5EF4-FFF2-40B4-BE49-F238E27FC236}">
                <a16:creationId xmlns:a16="http://schemas.microsoft.com/office/drawing/2014/main" id="{B5831092-2720-DA3D-393F-A51E566126A1}"/>
              </a:ext>
            </a:extLst>
          </p:cNvPr>
          <p:cNvSpPr txBox="1"/>
          <p:nvPr/>
        </p:nvSpPr>
        <p:spPr>
          <a:xfrm>
            <a:off x="9030175" y="5374923"/>
            <a:ext cx="2898299" cy="830997"/>
          </a:xfrm>
          <a:prstGeom prst="rect">
            <a:avLst/>
          </a:prstGeom>
          <a:noFill/>
        </p:spPr>
        <p:txBody>
          <a:bodyPr wrap="square" lIns="91440" tIns="45720" rIns="90000" bIns="45720" rtlCol="0" anchor="t">
            <a:spAutoFit/>
          </a:bodyPr>
          <a:lstStyle/>
          <a:p>
            <a:r>
              <a:rPr lang="da-DK" sz="1200" dirty="0">
                <a:solidFill>
                  <a:srgbClr val="211A52"/>
                </a:solidFill>
                <a:latin typeface="Arial" panose="020B0604020202020204" pitchFamily="34" charset="0"/>
                <a:cs typeface="Arial" panose="020B0604020202020204" pitchFamily="34" charset="0"/>
              </a:rPr>
              <a:t>Bygningen AAU INNOVATE er et inspirerende samlingspunkt for studerende, forskere, virksomheder, investorer og startups.</a:t>
            </a:r>
            <a:endParaRPr lang="en-US" sz="1600" dirty="0">
              <a:solidFill>
                <a:srgbClr val="211A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221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2FB1-8EB3-9FF6-2BCE-2AB253024F32}"/>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E46C949B-E92D-21BD-5869-6703F736CDED}"/>
              </a:ext>
            </a:extLst>
          </p:cNvPr>
          <p:cNvSpPr txBox="1"/>
          <p:nvPr/>
        </p:nvSpPr>
        <p:spPr>
          <a:xfrm>
            <a:off x="172614" y="221725"/>
            <a:ext cx="5923385"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Studenteriværksætteri</a:t>
            </a:r>
            <a:endParaRPr lang="da-DK" sz="4800" b="1" spc="110" dirty="0">
              <a:solidFill>
                <a:srgbClr val="211A52"/>
              </a:solidFill>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706AAF19-764F-8C1F-EF98-47252B76D5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43126" y="1403167"/>
            <a:ext cx="7360265" cy="5357628"/>
          </a:xfrm>
          <a:prstGeom prst="rect">
            <a:avLst/>
          </a:prstGeom>
        </p:spPr>
      </p:pic>
      <p:sp>
        <p:nvSpPr>
          <p:cNvPr id="4" name="Rektangel: afrundede hjørner 3">
            <a:extLst>
              <a:ext uri="{FF2B5EF4-FFF2-40B4-BE49-F238E27FC236}">
                <a16:creationId xmlns:a16="http://schemas.microsoft.com/office/drawing/2014/main" id="{43598A36-314E-BAD3-8484-107B8C6222AB}"/>
              </a:ext>
            </a:extLst>
          </p:cNvPr>
          <p:cNvSpPr/>
          <p:nvPr/>
        </p:nvSpPr>
        <p:spPr>
          <a:xfrm>
            <a:off x="1785257" y="1608221"/>
            <a:ext cx="1367017" cy="4010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4978 studerende</a:t>
            </a:r>
          </a:p>
        </p:txBody>
      </p:sp>
      <p:sp>
        <p:nvSpPr>
          <p:cNvPr id="5" name="Rektangel: afrundede hjørner 4">
            <a:extLst>
              <a:ext uri="{FF2B5EF4-FFF2-40B4-BE49-F238E27FC236}">
                <a16:creationId xmlns:a16="http://schemas.microsoft.com/office/drawing/2014/main" id="{C8EE64B8-48C3-04FF-8AEE-27E2F163C94A}"/>
              </a:ext>
            </a:extLst>
          </p:cNvPr>
          <p:cNvSpPr/>
          <p:nvPr/>
        </p:nvSpPr>
        <p:spPr>
          <a:xfrm>
            <a:off x="1785256" y="2136127"/>
            <a:ext cx="1367017" cy="50991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1460 studerende</a:t>
            </a:r>
          </a:p>
          <a:p>
            <a:pPr algn="ctr"/>
            <a:r>
              <a:rPr lang="da-DK" sz="1200" dirty="0">
                <a:latin typeface="Barlow"/>
                <a:cs typeface="Arial"/>
              </a:rPr>
              <a:t>399 studerende</a:t>
            </a:r>
          </a:p>
        </p:txBody>
      </p:sp>
      <p:sp>
        <p:nvSpPr>
          <p:cNvPr id="6" name="Rektangel: afrundede hjørner 5">
            <a:extLst>
              <a:ext uri="{FF2B5EF4-FFF2-40B4-BE49-F238E27FC236}">
                <a16:creationId xmlns:a16="http://schemas.microsoft.com/office/drawing/2014/main" id="{56B62225-AB2C-4848-A0CA-9B895EA98888}"/>
              </a:ext>
            </a:extLst>
          </p:cNvPr>
          <p:cNvSpPr/>
          <p:nvPr/>
        </p:nvSpPr>
        <p:spPr>
          <a:xfrm>
            <a:off x="1785256" y="2771273"/>
            <a:ext cx="1367017" cy="4010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795 studerende</a:t>
            </a:r>
          </a:p>
        </p:txBody>
      </p:sp>
      <p:sp>
        <p:nvSpPr>
          <p:cNvPr id="8" name="Rektangel: afrundede hjørner 7">
            <a:extLst>
              <a:ext uri="{FF2B5EF4-FFF2-40B4-BE49-F238E27FC236}">
                <a16:creationId xmlns:a16="http://schemas.microsoft.com/office/drawing/2014/main" id="{99728CBE-B0A0-286A-45D8-93394A05B633}"/>
              </a:ext>
            </a:extLst>
          </p:cNvPr>
          <p:cNvSpPr/>
          <p:nvPr/>
        </p:nvSpPr>
        <p:spPr>
          <a:xfrm>
            <a:off x="1785255" y="3342384"/>
            <a:ext cx="1367017" cy="4976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217 studerende/</a:t>
            </a:r>
          </a:p>
          <a:p>
            <a:pPr algn="ctr"/>
            <a:r>
              <a:rPr lang="da-DK" sz="1200" dirty="0">
                <a:latin typeface="Barlow"/>
                <a:cs typeface="Arial"/>
              </a:rPr>
              <a:t>147 teams </a:t>
            </a:r>
          </a:p>
        </p:txBody>
      </p:sp>
      <p:sp>
        <p:nvSpPr>
          <p:cNvPr id="9" name="Rektangel: afrundede hjørner 8">
            <a:extLst>
              <a:ext uri="{FF2B5EF4-FFF2-40B4-BE49-F238E27FC236}">
                <a16:creationId xmlns:a16="http://schemas.microsoft.com/office/drawing/2014/main" id="{F70F8BB4-BF78-B1D3-9FC3-2C1904C60E72}"/>
              </a:ext>
            </a:extLst>
          </p:cNvPr>
          <p:cNvSpPr/>
          <p:nvPr/>
        </p:nvSpPr>
        <p:spPr>
          <a:xfrm>
            <a:off x="3253872" y="3040566"/>
            <a:ext cx="1289099" cy="10414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36 studerende/ 26 teams i </a:t>
            </a:r>
            <a:r>
              <a:rPr lang="da-DK" sz="1200" dirty="0" err="1">
                <a:latin typeface="Barlow"/>
                <a:cs typeface="Arial"/>
              </a:rPr>
              <a:t>projektorien-teret</a:t>
            </a:r>
            <a:r>
              <a:rPr lang="da-DK" sz="1200" dirty="0">
                <a:latin typeface="Barlow"/>
                <a:cs typeface="Arial"/>
              </a:rPr>
              <a:t> forløb i egen startup</a:t>
            </a:r>
          </a:p>
        </p:txBody>
      </p:sp>
      <p:sp>
        <p:nvSpPr>
          <p:cNvPr id="10" name="Rektangel: afrundede hjørner 9">
            <a:extLst>
              <a:ext uri="{FF2B5EF4-FFF2-40B4-BE49-F238E27FC236}">
                <a16:creationId xmlns:a16="http://schemas.microsoft.com/office/drawing/2014/main" id="{2ADCD9E2-0C36-9DD0-0DD3-C1BF5FA1C50B}"/>
              </a:ext>
            </a:extLst>
          </p:cNvPr>
          <p:cNvSpPr/>
          <p:nvPr/>
        </p:nvSpPr>
        <p:spPr>
          <a:xfrm>
            <a:off x="1785257" y="5087468"/>
            <a:ext cx="1365463" cy="49764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38 priser/</a:t>
            </a:r>
          </a:p>
          <a:p>
            <a:pPr algn="ctr"/>
            <a:r>
              <a:rPr lang="da-DK" sz="1200" dirty="0">
                <a:latin typeface="Barlow"/>
                <a:cs typeface="Arial"/>
              </a:rPr>
              <a:t>legater</a:t>
            </a:r>
          </a:p>
        </p:txBody>
      </p:sp>
      <p:sp>
        <p:nvSpPr>
          <p:cNvPr id="11" name="Rektangel: afrundede hjørner 10">
            <a:extLst>
              <a:ext uri="{FF2B5EF4-FFF2-40B4-BE49-F238E27FC236}">
                <a16:creationId xmlns:a16="http://schemas.microsoft.com/office/drawing/2014/main" id="{B10E6938-B5DC-DE25-8E7E-2602B76917CE}"/>
              </a:ext>
            </a:extLst>
          </p:cNvPr>
          <p:cNvSpPr/>
          <p:nvPr/>
        </p:nvSpPr>
        <p:spPr>
          <a:xfrm>
            <a:off x="1785257" y="5664041"/>
            <a:ext cx="1364992" cy="49764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43 etablerede virksomheder</a:t>
            </a:r>
          </a:p>
        </p:txBody>
      </p:sp>
      <p:sp>
        <p:nvSpPr>
          <p:cNvPr id="12" name="Rektangel: afrundede hjørner 11">
            <a:extLst>
              <a:ext uri="{FF2B5EF4-FFF2-40B4-BE49-F238E27FC236}">
                <a16:creationId xmlns:a16="http://schemas.microsoft.com/office/drawing/2014/main" id="{E66F0328-033E-5E96-C045-949E260A108C}"/>
              </a:ext>
            </a:extLst>
          </p:cNvPr>
          <p:cNvSpPr/>
          <p:nvPr/>
        </p:nvSpPr>
        <p:spPr>
          <a:xfrm>
            <a:off x="1785257" y="3925089"/>
            <a:ext cx="1367014" cy="4976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140 studerende/</a:t>
            </a:r>
          </a:p>
          <a:p>
            <a:pPr algn="ctr"/>
            <a:r>
              <a:rPr lang="da-DK" sz="1200" dirty="0">
                <a:latin typeface="Barlow"/>
                <a:cs typeface="Arial"/>
              </a:rPr>
              <a:t>71 teams</a:t>
            </a:r>
          </a:p>
        </p:txBody>
      </p:sp>
      <p:sp>
        <p:nvSpPr>
          <p:cNvPr id="13" name="Rektangel: afrundede hjørner 12">
            <a:extLst>
              <a:ext uri="{FF2B5EF4-FFF2-40B4-BE49-F238E27FC236}">
                <a16:creationId xmlns:a16="http://schemas.microsoft.com/office/drawing/2014/main" id="{7111A2FC-8D6B-C2D7-60C2-61C22AAF1D9E}"/>
              </a:ext>
            </a:extLst>
          </p:cNvPr>
          <p:cNvSpPr/>
          <p:nvPr/>
        </p:nvSpPr>
        <p:spPr>
          <a:xfrm>
            <a:off x="1785255" y="4507795"/>
            <a:ext cx="1367016" cy="4976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94 studerende/</a:t>
            </a:r>
          </a:p>
          <a:p>
            <a:pPr algn="ctr"/>
            <a:r>
              <a:rPr lang="da-DK" sz="1200" dirty="0">
                <a:latin typeface="Barlow"/>
                <a:cs typeface="Arial"/>
              </a:rPr>
              <a:t>39 teams</a:t>
            </a:r>
          </a:p>
        </p:txBody>
      </p:sp>
      <p:sp>
        <p:nvSpPr>
          <p:cNvPr id="14" name="Rektangel: afrundede hjørner 13">
            <a:extLst>
              <a:ext uri="{FF2B5EF4-FFF2-40B4-BE49-F238E27FC236}">
                <a16:creationId xmlns:a16="http://schemas.microsoft.com/office/drawing/2014/main" id="{40AB5CFE-BA4A-8BDC-682C-CD80252CBB5C}"/>
              </a:ext>
            </a:extLst>
          </p:cNvPr>
          <p:cNvSpPr/>
          <p:nvPr/>
        </p:nvSpPr>
        <p:spPr>
          <a:xfrm>
            <a:off x="3253873" y="5132291"/>
            <a:ext cx="1615670" cy="41439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1200" dirty="0">
                <a:latin typeface="Barlow"/>
                <a:cs typeface="Arial"/>
              </a:rPr>
              <a:t> 14,7 mil finansiering</a:t>
            </a:r>
            <a:endParaRPr lang="da-DK" dirty="0"/>
          </a:p>
        </p:txBody>
      </p:sp>
      <p:sp>
        <p:nvSpPr>
          <p:cNvPr id="15" name="Ellipse 14">
            <a:extLst>
              <a:ext uri="{FF2B5EF4-FFF2-40B4-BE49-F238E27FC236}">
                <a16:creationId xmlns:a16="http://schemas.microsoft.com/office/drawing/2014/main" id="{8A4FDDAC-CC5F-F20D-D312-9BC09E7455AB}"/>
              </a:ext>
            </a:extLst>
          </p:cNvPr>
          <p:cNvSpPr/>
          <p:nvPr/>
        </p:nvSpPr>
        <p:spPr>
          <a:xfrm>
            <a:off x="3253872" y="6041314"/>
            <a:ext cx="1800673" cy="656168"/>
          </a:xfrm>
          <a:prstGeom prst="ellipse">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latin typeface="Barlow"/>
                <a:cs typeface="Arial"/>
              </a:rPr>
              <a:t>200 etablerede virksomheder </a:t>
            </a:r>
          </a:p>
        </p:txBody>
      </p:sp>
    </p:spTree>
    <p:extLst>
      <p:ext uri="{BB962C8B-B14F-4D97-AF65-F5344CB8AC3E}">
        <p14:creationId xmlns:p14="http://schemas.microsoft.com/office/powerpoint/2010/main" val="313369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Lige forbindelse 83"/>
          <p:cNvCxnSpPr>
            <a:cxnSpLocks/>
            <a:endCxn id="6150" idx="0"/>
          </p:cNvCxnSpPr>
          <p:nvPr/>
        </p:nvCxnSpPr>
        <p:spPr>
          <a:xfrm flipH="1">
            <a:off x="5734773" y="612113"/>
            <a:ext cx="152" cy="2657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Lige forbindelse 99">
            <a:extLst>
              <a:ext uri="{FF2B5EF4-FFF2-40B4-BE49-F238E27FC236}">
                <a16:creationId xmlns:a16="http://schemas.microsoft.com/office/drawing/2014/main" id="{C39694A3-E162-43C2-87E0-976892093B61}"/>
              </a:ext>
            </a:extLst>
          </p:cNvPr>
          <p:cNvCxnSpPr>
            <a:cxnSpLocks/>
          </p:cNvCxnSpPr>
          <p:nvPr/>
        </p:nvCxnSpPr>
        <p:spPr>
          <a:xfrm>
            <a:off x="287669" y="5954945"/>
            <a:ext cx="5382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Lige forbindelse 57"/>
          <p:cNvCxnSpPr>
            <a:cxnSpLocks/>
          </p:cNvCxnSpPr>
          <p:nvPr/>
        </p:nvCxnSpPr>
        <p:spPr>
          <a:xfrm>
            <a:off x="9554448" y="1969694"/>
            <a:ext cx="0" cy="2284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kstboks 49">
            <a:hlinkClick r:id="rId3" tooltip="Link til SUND side"/>
          </p:cNvPr>
          <p:cNvSpPr txBox="1"/>
          <p:nvPr/>
        </p:nvSpPr>
        <p:spPr>
          <a:xfrm>
            <a:off x="2827017" y="2184272"/>
            <a:ext cx="1878420" cy="601197"/>
          </a:xfrm>
          <a:prstGeom prst="rect">
            <a:avLst/>
          </a:prstGeom>
          <a:solidFill>
            <a:srgbClr val="211A52"/>
          </a:solidFill>
          <a:ln>
            <a:noFill/>
          </a:ln>
        </p:spPr>
        <p:style>
          <a:lnRef idx="2">
            <a:schemeClr val="dk1">
              <a:shade val="50000"/>
            </a:schemeClr>
          </a:lnRef>
          <a:fillRef idx="1">
            <a:schemeClr val="dk1"/>
          </a:fillRef>
          <a:effectRef idx="0">
            <a:schemeClr val="dk1"/>
          </a:effectRef>
          <a:fontRef idx="minor">
            <a:schemeClr val="lt1"/>
          </a:fontRef>
        </p:style>
        <p:txBody>
          <a:bodyPr lIns="43200" rIns="43200" anchor="ctr">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Det Sundhedsvidenskabelige Fakultet </a:t>
            </a:r>
          </a:p>
        </p:txBody>
      </p:sp>
      <p:sp>
        <p:nvSpPr>
          <p:cNvPr id="6150" name="Tekstboks 50">
            <a:hlinkClick r:id="rId4" tooltip="Link til rektors side"/>
          </p:cNvPr>
          <p:cNvSpPr txBox="1">
            <a:spLocks noChangeArrowheads="1"/>
          </p:cNvSpPr>
          <p:nvPr/>
        </p:nvSpPr>
        <p:spPr bwMode="auto">
          <a:xfrm>
            <a:off x="4573892" y="877816"/>
            <a:ext cx="2321761" cy="3959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50" b="1" i="0" u="none" strike="noStrike" kern="1200" cap="none" spc="0" normalizeH="0" baseline="0" noProof="0">
                <a:ln>
                  <a:noFill/>
                </a:ln>
                <a:solidFill>
                  <a:srgbClr val="192753"/>
                </a:solidFill>
                <a:effectLst/>
                <a:uLnTx/>
                <a:uFillTx/>
                <a:latin typeface="Arial" panose="020B0604020202020204" pitchFamily="34" charset="0"/>
                <a:ea typeface="+mn-ea"/>
                <a:cs typeface="Arial" panose="020B0604020202020204" pitchFamily="34" charset="0"/>
              </a:rPr>
              <a:t>Per Michael Johansen</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a:ln>
                  <a:noFill/>
                </a:ln>
                <a:solidFill>
                  <a:srgbClr val="192753"/>
                </a:solidFill>
                <a:effectLst/>
                <a:uLnTx/>
                <a:uFillTx/>
                <a:latin typeface="Arial" panose="020B0604020202020204" pitchFamily="34" charset="0"/>
                <a:ea typeface="+mn-ea"/>
                <a:cs typeface="Arial" panose="020B0604020202020204" pitchFamily="34" charset="0"/>
              </a:rPr>
              <a:t>Rektor</a:t>
            </a:r>
            <a:endParaRPr kumimoji="0" lang="da-DK" altLang="da-DK" sz="1100" b="0" i="0" u="none" strike="noStrike" kern="1200" cap="none" spc="0" normalizeH="0" baseline="0" noProof="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6151" name="Tekstboks 51">
            <a:hlinkClick r:id="rId5" tooltip="Link til personprofil"/>
          </p:cNvPr>
          <p:cNvSpPr txBox="1">
            <a:spLocks noChangeArrowheads="1"/>
          </p:cNvSpPr>
          <p:nvPr/>
        </p:nvSpPr>
        <p:spPr bwMode="auto">
          <a:xfrm>
            <a:off x="2189444" y="1293059"/>
            <a:ext cx="2156095" cy="3959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5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Anne Marie Kanstrup</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Prorektor </a:t>
            </a:r>
            <a:endParaRPr kumimoji="0" lang="da-DK" altLang="da-DK" sz="110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6152" name="Tekstboks 52">
            <a:hlinkClick r:id="rId6" tooltip="Link til personprofil"/>
          </p:cNvPr>
          <p:cNvSpPr txBox="1">
            <a:spLocks noChangeArrowheads="1"/>
          </p:cNvSpPr>
          <p:nvPr/>
        </p:nvSpPr>
        <p:spPr bwMode="auto">
          <a:xfrm>
            <a:off x="7105295" y="1293059"/>
            <a:ext cx="2241367" cy="3959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5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Søren Lind Christiansen</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Universitetsdirektør </a:t>
            </a:r>
            <a:endParaRPr kumimoji="0" lang="da-DK" altLang="da-DK" sz="110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54" name="Tekstboks 53">
            <a:hlinkClick r:id="rId7" tooltip="Link til ENG side"/>
          </p:cNvPr>
          <p:cNvSpPr txBox="1"/>
          <p:nvPr/>
        </p:nvSpPr>
        <p:spPr>
          <a:xfrm>
            <a:off x="6855386" y="2184272"/>
            <a:ext cx="1872703" cy="601197"/>
          </a:xfrm>
          <a:prstGeom prst="rect">
            <a:avLst/>
          </a:prstGeom>
          <a:solidFill>
            <a:srgbClr val="211A52"/>
          </a:solidFill>
          <a:ln>
            <a:noFill/>
          </a:ln>
        </p:spPr>
        <p:style>
          <a:lnRef idx="2">
            <a:schemeClr val="dk1">
              <a:shade val="50000"/>
            </a:schemeClr>
          </a:lnRef>
          <a:fillRef idx="1">
            <a:schemeClr val="dk1"/>
          </a:fillRef>
          <a:effectRef idx="0">
            <a:schemeClr val="dk1"/>
          </a:effectRef>
          <a:fontRef idx="minor">
            <a:schemeClr val="lt1"/>
          </a:fontRef>
        </p:style>
        <p:txBody>
          <a:bodyPr wrap="square" lIns="43200" rIns="43200" anchor="ctr">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Det Ingeniør- og Naturvidenskabelige Fakultet </a:t>
            </a:r>
          </a:p>
        </p:txBody>
      </p:sp>
      <p:sp>
        <p:nvSpPr>
          <p:cNvPr id="55" name="Tekstboks 54">
            <a:hlinkClick r:id="rId8" tooltip="Link til SSH side"/>
          </p:cNvPr>
          <p:cNvSpPr txBox="1"/>
          <p:nvPr/>
        </p:nvSpPr>
        <p:spPr>
          <a:xfrm>
            <a:off x="812832" y="2188709"/>
            <a:ext cx="1878420" cy="601197"/>
          </a:xfrm>
          <a:prstGeom prst="rect">
            <a:avLst/>
          </a:prstGeom>
          <a:solidFill>
            <a:srgbClr val="211A52"/>
          </a:solidFill>
          <a:ln>
            <a:noFill/>
          </a:ln>
        </p:spPr>
        <p:style>
          <a:lnRef idx="2">
            <a:schemeClr val="dk1">
              <a:shade val="50000"/>
            </a:schemeClr>
          </a:lnRef>
          <a:fillRef idx="1">
            <a:schemeClr val="dk1"/>
          </a:fillRef>
          <a:effectRef idx="0">
            <a:schemeClr val="dk1"/>
          </a:effectRef>
          <a:fontRef idx="minor">
            <a:schemeClr val="lt1"/>
          </a:fontRef>
        </p:style>
        <p:txBody>
          <a:bodyPr lIns="43200" rIns="43200" anchor="ctr">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Det Humanistiske og Samfundsvidenskabelige Fakultet </a:t>
            </a:r>
          </a:p>
        </p:txBody>
      </p:sp>
      <p:sp>
        <p:nvSpPr>
          <p:cNvPr id="6156" name="Tekstboks 57">
            <a:hlinkClick r:id="rId9" tooltip="Link til personprofil"/>
          </p:cNvPr>
          <p:cNvSpPr txBox="1">
            <a:spLocks noChangeArrowheads="1"/>
          </p:cNvSpPr>
          <p:nvPr/>
        </p:nvSpPr>
        <p:spPr bwMode="auto">
          <a:xfrm>
            <a:off x="6853526" y="2880056"/>
            <a:ext cx="1873245" cy="3735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lang="da-DK" altLang="da-DK" sz="1000" b="1" dirty="0">
                <a:solidFill>
                  <a:srgbClr val="192753"/>
                </a:solidFill>
                <a:latin typeface="Arial" panose="020B0604020202020204" pitchFamily="34" charset="0"/>
                <a:cs typeface="Arial" panose="020B0604020202020204" pitchFamily="34" charset="0"/>
              </a:rPr>
              <a:t>Jesper Wengel</a:t>
            </a:r>
            <a:endParaRPr kumimoji="0" lang="da-DK" altLang="da-DK"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9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Dekan</a:t>
            </a:r>
            <a:endParaRPr kumimoji="0" lang="da-DK" altLang="da-DK" sz="105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59" name="Tekstboks 58"/>
          <p:cNvSpPr txBox="1"/>
          <p:nvPr/>
        </p:nvSpPr>
        <p:spPr>
          <a:xfrm>
            <a:off x="4567411" y="388459"/>
            <a:ext cx="2328241" cy="298828"/>
          </a:xfrm>
          <a:prstGeom prst="rect">
            <a:avLst/>
          </a:prstGeom>
          <a:solidFill>
            <a:srgbClr val="211A52"/>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BESTYRELSE </a:t>
            </a:r>
          </a:p>
        </p:txBody>
      </p:sp>
      <p:sp>
        <p:nvSpPr>
          <p:cNvPr id="6158" name="Tekstboks 60">
            <a:hlinkClick r:id="rId10" tooltip="Link til personprofil"/>
          </p:cNvPr>
          <p:cNvSpPr txBox="1">
            <a:spLocks noChangeArrowheads="1"/>
          </p:cNvSpPr>
          <p:nvPr/>
        </p:nvSpPr>
        <p:spPr bwMode="auto">
          <a:xfrm>
            <a:off x="4845073" y="2880267"/>
            <a:ext cx="1867130" cy="3735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Thomas Bak</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9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Dekan</a:t>
            </a:r>
            <a:endParaRPr kumimoji="0" lang="da-DK" altLang="da-DK" sz="105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6159" name="Tekstboks 61">
            <a:hlinkClick r:id="rId11" tooltip="Link til personprofil"/>
          </p:cNvPr>
          <p:cNvSpPr txBox="1">
            <a:spLocks noChangeArrowheads="1"/>
          </p:cNvSpPr>
          <p:nvPr/>
        </p:nvSpPr>
        <p:spPr bwMode="auto">
          <a:xfrm>
            <a:off x="813373" y="2880910"/>
            <a:ext cx="1877639" cy="3735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Rasmus Antoft</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9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Dekan</a:t>
            </a:r>
            <a:endParaRPr kumimoji="0" lang="da-DK" altLang="da-DK" sz="105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6163" name="Tekstboks 69">
            <a:hlinkClick r:id="rId12" tooltip="Link til personprofil"/>
          </p:cNvPr>
          <p:cNvSpPr txBox="1">
            <a:spLocks noChangeArrowheads="1"/>
          </p:cNvSpPr>
          <p:nvPr/>
        </p:nvSpPr>
        <p:spPr bwMode="auto">
          <a:xfrm>
            <a:off x="2802509" y="2880056"/>
            <a:ext cx="1876496" cy="3735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Karina Dahl Steffensen</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9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Dekan</a:t>
            </a:r>
            <a:endParaRPr kumimoji="0" lang="da-DK" altLang="da-DK" sz="105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71" name="Tekstboks 70">
            <a:hlinkClick r:id="rId13" tooltip="Link til TECH side"/>
          </p:cNvPr>
          <p:cNvSpPr txBox="1"/>
          <p:nvPr/>
        </p:nvSpPr>
        <p:spPr>
          <a:xfrm>
            <a:off x="4841202" y="2185261"/>
            <a:ext cx="1878420" cy="601139"/>
          </a:xfrm>
          <a:prstGeom prst="rect">
            <a:avLst/>
          </a:prstGeom>
          <a:solidFill>
            <a:srgbClr val="211A52"/>
          </a:solidFill>
          <a:ln>
            <a:noFill/>
          </a:ln>
        </p:spPr>
        <p:style>
          <a:lnRef idx="2">
            <a:schemeClr val="dk1">
              <a:shade val="50000"/>
            </a:schemeClr>
          </a:lnRef>
          <a:fillRef idx="1">
            <a:schemeClr val="dk1"/>
          </a:fillRef>
          <a:effectRef idx="0">
            <a:schemeClr val="dk1"/>
          </a:effectRef>
          <a:fontRef idx="minor">
            <a:schemeClr val="lt1"/>
          </a:fontRef>
        </p:style>
        <p:txBody>
          <a:bodyPr lIns="43200" rIns="43200" anchor="ctr">
            <a:no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Det Tekniske Fakultet for IT og Design</a:t>
            </a:r>
          </a:p>
        </p:txBody>
      </p:sp>
      <p:cxnSp>
        <p:nvCxnSpPr>
          <p:cNvPr id="75" name="Lige forbindelse 74"/>
          <p:cNvCxnSpPr>
            <a:cxnSpLocks/>
            <a:stCxn id="6150" idx="2"/>
          </p:cNvCxnSpPr>
          <p:nvPr/>
        </p:nvCxnSpPr>
        <p:spPr>
          <a:xfrm flipH="1">
            <a:off x="5734382" y="1273763"/>
            <a:ext cx="391" cy="6867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ge forbindelse 77"/>
          <p:cNvCxnSpPr/>
          <p:nvPr/>
        </p:nvCxnSpPr>
        <p:spPr>
          <a:xfrm>
            <a:off x="5734773" y="1969694"/>
            <a:ext cx="0" cy="2284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Kombinationstegning 1030"/>
          <p:cNvSpPr/>
          <p:nvPr/>
        </p:nvSpPr>
        <p:spPr bwMode="auto">
          <a:xfrm>
            <a:off x="818978" y="3367427"/>
            <a:ext cx="1878420" cy="1397875"/>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rgbClr val="CCCCCC">
              <a:alpha val="89804"/>
            </a:srgb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0" bIns="16003" spcCol="1270" anchor="t"/>
          <a:lstStyle/>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66700" rtl="0" eaLnBrk="1" fontAlgn="auto" latinLnBrk="0" hangingPunct="1">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Institutter</a:t>
            </a:r>
            <a:br>
              <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b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AAU Business School</a:t>
            </a:r>
          </a:p>
          <a:p>
            <a:pPr marL="68580" lvl="1" indent="-68580" defTabSz="266700">
              <a:lnSpc>
                <a:spcPct val="90000"/>
              </a:lnSpc>
              <a:spcBef>
                <a:spcPct val="0"/>
              </a:spcBef>
              <a:spcAft>
                <a:spcPct val="15000"/>
              </a:spcAft>
              <a:buFontTx/>
              <a:buChar char="••"/>
              <a:defRPr/>
            </a:pPr>
            <a:r>
              <a:rPr lang="da-DK" sz="900" dirty="0">
                <a:solidFill>
                  <a:srgbClr val="192753">
                    <a:hueOff val="0"/>
                    <a:satOff val="0"/>
                    <a:lumOff val="0"/>
                    <a:alphaOff val="0"/>
                  </a:srgbClr>
                </a:solidFill>
                <a:latin typeface="Arial" panose="020B0604020202020204" pitchFamily="34" charset="0"/>
                <a:cs typeface="Arial" panose="020B0604020202020204" pitchFamily="34" charset="0"/>
              </a:rPr>
              <a:t>Kultur og Kommunikation</a:t>
            </a:r>
          </a:p>
          <a:p>
            <a:pPr marL="68580" lvl="1" indent="-68580" defTabSz="266700">
              <a:lnSpc>
                <a:spcPct val="90000"/>
              </a:lnSpc>
              <a:spcBef>
                <a:spcPct val="0"/>
              </a:spcBef>
              <a:spcAft>
                <a:spcPct val="15000"/>
              </a:spcAft>
              <a:buFontTx/>
              <a:buChar char="••"/>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Juridisk Institut </a:t>
            </a:r>
          </a:p>
          <a:p>
            <a:pPr marL="68580" lvl="1" indent="-68580" defTabSz="266700">
              <a:lnSpc>
                <a:spcPct val="90000"/>
              </a:lnSpc>
              <a:spcBef>
                <a:spcPct val="0"/>
              </a:spcBef>
              <a:spcAft>
                <a:spcPct val="15000"/>
              </a:spcAft>
              <a:buFontTx/>
              <a:buChar char="••"/>
              <a:defRPr/>
            </a:pPr>
            <a:r>
              <a:rPr lang="nn-NO" sz="900" dirty="0">
                <a:solidFill>
                  <a:srgbClr val="192753">
                    <a:hueOff val="0"/>
                    <a:satOff val="0"/>
                    <a:lumOff val="0"/>
                    <a:alphaOff val="0"/>
                  </a:srgbClr>
                </a:solidFill>
                <a:latin typeface="Arial" panose="020B0604020202020204" pitchFamily="34" charset="0"/>
                <a:cs typeface="Arial" panose="020B0604020202020204" pitchFamily="34" charset="0"/>
              </a:rPr>
              <a:t>Samfund og Politik</a:t>
            </a: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1036" name="Kombinationstegning 1035"/>
          <p:cNvSpPr/>
          <p:nvPr/>
        </p:nvSpPr>
        <p:spPr bwMode="auto">
          <a:xfrm>
            <a:off x="2802509" y="3367423"/>
            <a:ext cx="1878420" cy="13978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6577" tIns="18288" rIns="36576" bIns="18289" spcCol="1270" anchor="t"/>
          <a:lstStyle/>
          <a:p>
            <a:pPr marL="0" marR="0" lvl="1" indent="0" algn="l" defTabSz="426720" rtl="0" eaLnBrk="1" fontAlgn="auto" latinLnBrk="0" hangingPunct="1">
              <a:lnSpc>
                <a:spcPct val="90000"/>
              </a:lnSpc>
              <a:spcBef>
                <a:spcPct val="0"/>
              </a:spcBef>
              <a:spcAft>
                <a:spcPct val="15000"/>
              </a:spcAft>
              <a:buClrTx/>
              <a:buSzTx/>
              <a:buFontTx/>
              <a:buNone/>
              <a:tabLst/>
              <a:defRPr/>
            </a:pP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426720" rtl="0" eaLnBrk="1" fontAlgn="auto" latinLnBrk="0" hangingPunct="1">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Institutter</a:t>
            </a:r>
            <a:br>
              <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b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Medicin og Sundhedsteknologi </a:t>
            </a:r>
          </a:p>
          <a:p>
            <a:pPr marL="68580" marR="0" lvl="1" indent="-68580" algn="l" defTabSz="42672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Klinisk Institut</a:t>
            </a:r>
          </a:p>
          <a:p>
            <a:pPr marL="68580" marR="0" lvl="1" indent="-68580" algn="l" defTabSz="42672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69" name="Tekstboks 68">
            <a:hlinkClick r:id="rId14" tooltip="Link til AAU Innovation side"/>
          </p:cNvPr>
          <p:cNvSpPr txBox="1"/>
          <p:nvPr/>
        </p:nvSpPr>
        <p:spPr>
          <a:xfrm>
            <a:off x="8866868" y="2178049"/>
            <a:ext cx="1394518" cy="601197"/>
          </a:xfrm>
          <a:prstGeom prst="rect">
            <a:avLst/>
          </a:prstGeom>
          <a:solidFill>
            <a:srgbClr val="5E969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AAU Innovation</a:t>
            </a:r>
          </a:p>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5" name="Tekstboks 57">
            <a:hlinkClick r:id="rId15" tooltip="Link til personprofil"/>
          </p:cNvPr>
          <p:cNvSpPr txBox="1">
            <a:spLocks noChangeArrowheads="1"/>
          </p:cNvSpPr>
          <p:nvPr/>
        </p:nvSpPr>
        <p:spPr bwMode="auto">
          <a:xfrm>
            <a:off x="8863853" y="2891506"/>
            <a:ext cx="1381191" cy="36606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rIns="0"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Mads Bang</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8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Innovationsdirektør</a:t>
            </a:r>
            <a:endParaRPr kumimoji="0" lang="da-DK" altLang="da-DK" sz="80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123" name="Kombinationstegning 122"/>
          <p:cNvSpPr/>
          <p:nvPr/>
        </p:nvSpPr>
        <p:spPr bwMode="auto">
          <a:xfrm>
            <a:off x="10380805" y="3381772"/>
            <a:ext cx="1535638" cy="2288515"/>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rgbClr val="5E9695">
              <a:alpha val="30000"/>
            </a:srgb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Aalborg Universitetsbibliotek</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IT-services</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Campus Service</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HR</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Rektorsekretariatet</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Kommunikation</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AAU Uddannelse og Studerende</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Økonomi</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Fælles Service København</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Fælles Service Esbjerg</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Forskningsservice</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EU-kontor</a:t>
            </a:r>
          </a:p>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cxnSp>
        <p:nvCxnSpPr>
          <p:cNvPr id="98" name="Lige forbindelse 97"/>
          <p:cNvCxnSpPr>
            <a:cxnSpLocks/>
            <a:endCxn id="55" idx="0"/>
          </p:cNvCxnSpPr>
          <p:nvPr/>
        </p:nvCxnSpPr>
        <p:spPr>
          <a:xfrm flipH="1">
            <a:off x="1752042" y="1960539"/>
            <a:ext cx="543" cy="228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Lige forbindelse 124"/>
          <p:cNvCxnSpPr>
            <a:cxnSpLocks/>
          </p:cNvCxnSpPr>
          <p:nvPr/>
        </p:nvCxnSpPr>
        <p:spPr>
          <a:xfrm>
            <a:off x="4339327" y="1511590"/>
            <a:ext cx="27623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Lige forbindelse 125"/>
          <p:cNvCxnSpPr>
            <a:cxnSpLocks/>
          </p:cNvCxnSpPr>
          <p:nvPr/>
        </p:nvCxnSpPr>
        <p:spPr>
          <a:xfrm>
            <a:off x="1758188" y="1969694"/>
            <a:ext cx="77962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Kombinationstegning 102"/>
          <p:cNvSpPr/>
          <p:nvPr/>
        </p:nvSpPr>
        <p:spPr bwMode="auto">
          <a:xfrm>
            <a:off x="4839466" y="3367423"/>
            <a:ext cx="1878420" cy="139787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6577" tIns="18288" rIns="36576" bIns="18289" spcCol="1270" anchor="t"/>
          <a:lstStyle/>
          <a:p>
            <a:pPr marL="68580" marR="0" lvl="1" indent="-68580" algn="l" defTabSz="293370" rtl="0" eaLnBrk="0" fontAlgn="base" latinLnBrk="0" hangingPunct="0">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93370" rtl="0" eaLnBrk="0" fontAlgn="base" latinLnBrk="0" hangingPunct="0">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Institutter</a:t>
            </a:r>
          </a:p>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Datalogi</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Elektroniske Systemer</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Arkitektur og Medieteknologi</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Bæredygtighed og Planlægning</a:t>
            </a:r>
          </a:p>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124" name="Kombinationstegning 123"/>
          <p:cNvSpPr/>
          <p:nvPr/>
        </p:nvSpPr>
        <p:spPr bwMode="auto">
          <a:xfrm>
            <a:off x="6853526" y="3367427"/>
            <a:ext cx="1873245" cy="1397868"/>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6577" tIns="18288" rIns="36576" bIns="18289" spcCol="1270" anchor="t"/>
          <a:lstStyle/>
          <a:p>
            <a:pPr marL="68580" marR="0" lvl="1" indent="-68580" algn="l" defTabSz="293370" rtl="0" eaLnBrk="0" fontAlgn="base" latinLnBrk="0" hangingPunct="0">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93370" rtl="0" eaLnBrk="0" fontAlgn="base" latinLnBrk="0" hangingPunct="0">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Institutter</a:t>
            </a:r>
          </a:p>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Byggeri, By og Miljø</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Energi</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Matematiske Fag</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Kemi og Biovidenskab</a:t>
            </a: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Materialer og Produktion</a:t>
            </a:r>
          </a:p>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en-US"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en-US"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52" name="Tekstboks 68">
            <a:hlinkClick r:id="rId16" tooltip="Link til Fælles Service side"/>
          </p:cNvPr>
          <p:cNvSpPr txBox="1"/>
          <p:nvPr/>
        </p:nvSpPr>
        <p:spPr>
          <a:xfrm>
            <a:off x="10380806" y="2178049"/>
            <a:ext cx="1520420" cy="601197"/>
          </a:xfrm>
          <a:prstGeom prst="rect">
            <a:avLst/>
          </a:prstGeom>
          <a:solidFill>
            <a:srgbClr val="5E969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Fælles Service</a:t>
            </a:r>
          </a:p>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da-DK" sz="105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3" name="Tekstboks 57">
            <a:hlinkClick r:id="rId6" tooltip="Link til personprofil"/>
          </p:cNvPr>
          <p:cNvSpPr txBox="1">
            <a:spLocks noChangeArrowheads="1"/>
          </p:cNvSpPr>
          <p:nvPr/>
        </p:nvSpPr>
        <p:spPr bwMode="auto">
          <a:xfrm>
            <a:off x="10380805" y="2880056"/>
            <a:ext cx="1520691" cy="373535"/>
          </a:xfrm>
          <a:prstGeom prst="rect">
            <a:avLst/>
          </a:prstGeom>
          <a:noFill/>
          <a:ln w="12700">
            <a:solidFill>
              <a:schemeClr val="tx1"/>
            </a:solidFill>
            <a:miter lim="800000"/>
            <a:headEnd/>
            <a:tailEnd/>
          </a:ln>
        </p:spPr>
        <p:txBody>
          <a:bodyPr wrap="square" lIns="0" rIns="0"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10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Søren Lind Christiansen</a:t>
            </a:r>
          </a:p>
          <a:p>
            <a:pPr marL="0" marR="0" lvl="0" indent="0" algn="ctr" defTabSz="1097280" rtl="0" eaLnBrk="1" fontAlgn="base" latinLnBrk="0" hangingPunct="1">
              <a:lnSpc>
                <a:spcPct val="100000"/>
              </a:lnSpc>
              <a:spcBef>
                <a:spcPct val="0"/>
              </a:spcBef>
              <a:spcAft>
                <a:spcPct val="0"/>
              </a:spcAft>
              <a:buClrTx/>
              <a:buSzTx/>
              <a:buFontTx/>
              <a:buNone/>
              <a:tabLst/>
              <a:defRPr/>
            </a:pPr>
            <a:r>
              <a:rPr kumimoji="0" lang="da-DK" altLang="da-DK" sz="900" b="1"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rPr>
              <a:t>Universitetsdirektør</a:t>
            </a:r>
            <a:endParaRPr kumimoji="0" lang="da-DK" altLang="da-DK" sz="1050" b="0" i="0" u="none" strike="noStrike" kern="1200" cap="none" spc="0" normalizeH="0" baseline="0" noProof="0" dirty="0">
              <a:ln>
                <a:noFill/>
              </a:ln>
              <a:solidFill>
                <a:srgbClr val="192753"/>
              </a:solidFill>
              <a:effectLst/>
              <a:uLnTx/>
              <a:uFillTx/>
              <a:latin typeface="Arial" panose="020B0604020202020204" pitchFamily="34" charset="0"/>
              <a:ea typeface="+mn-ea"/>
              <a:cs typeface="Arial" panose="020B0604020202020204" pitchFamily="34" charset="0"/>
            </a:endParaRPr>
          </a:p>
        </p:txBody>
      </p:sp>
      <p:sp>
        <p:nvSpPr>
          <p:cNvPr id="51" name="Kombinationstegning 50"/>
          <p:cNvSpPr/>
          <p:nvPr/>
        </p:nvSpPr>
        <p:spPr bwMode="auto">
          <a:xfrm>
            <a:off x="818978" y="4849636"/>
            <a:ext cx="1878420" cy="82065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marR="0" lvl="1" indent="0" algn="l" defTabSz="266700" rtl="0" eaLnBrk="1" fontAlgn="auto" latinLnBrk="0" hangingPunct="1">
              <a:lnSpc>
                <a:spcPct val="90000"/>
              </a:lnSpc>
              <a:spcBef>
                <a:spcPct val="0"/>
              </a:spcBef>
              <a:spcAft>
                <a:spcPct val="15000"/>
              </a:spcAft>
              <a:buClrTx/>
              <a:buSzTx/>
              <a:buFontTx/>
              <a:buNone/>
              <a:tabLst/>
              <a:defRPr/>
            </a:pP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66700" rtl="0" eaLnBrk="1" fontAlgn="auto" latinLnBrk="0" hangingPunct="1">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Ph.d.-skole</a:t>
            </a:r>
            <a:br>
              <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b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err="1">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Doctoral</a:t>
            </a: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 School of Social Sciences and </a:t>
            </a:r>
            <a:r>
              <a:rPr kumimoji="0" lang="da-DK" sz="900" b="0" i="0" u="none" strike="noStrike" kern="1200" cap="none" spc="0" normalizeH="0" baseline="0" noProof="0" dirty="0" err="1">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Humanities</a:t>
            </a: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60" name="Kombinationstegning 59"/>
          <p:cNvSpPr/>
          <p:nvPr/>
        </p:nvSpPr>
        <p:spPr bwMode="auto">
          <a:xfrm>
            <a:off x="2813721" y="4849636"/>
            <a:ext cx="1878420" cy="82065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marR="0" lvl="1" indent="0" algn="l" defTabSz="426720" rtl="0" eaLnBrk="1" fontAlgn="auto" latinLnBrk="0" hangingPunct="1">
              <a:lnSpc>
                <a:spcPct val="90000"/>
              </a:lnSpc>
              <a:spcBef>
                <a:spcPct val="0"/>
              </a:spcBef>
              <a:spcAft>
                <a:spcPct val="15000"/>
              </a:spcAft>
              <a:buClrTx/>
              <a:buSzTx/>
              <a:buFontTx/>
              <a:buNone/>
              <a:tabLst/>
              <a:defRPr/>
            </a:pPr>
            <a:endParaRPr kumimoji="0" lang="da-DK" sz="9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426720" rtl="0" eaLnBrk="1" fontAlgn="auto" latinLnBrk="0" hangingPunct="1">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Ph.d.-skole</a:t>
            </a:r>
          </a:p>
          <a:p>
            <a:pPr marL="0" marR="0" lvl="1" indent="0" algn="l" defTabSz="426720" rtl="0" eaLnBrk="1" fontAlgn="auto" latinLnBrk="0" hangingPunct="1">
              <a:lnSpc>
                <a:spcPct val="90000"/>
              </a:lnSpc>
              <a:spcBef>
                <a:spcPct val="0"/>
              </a:spcBef>
              <a:spcAft>
                <a:spcPct val="15000"/>
              </a:spcAft>
              <a:buClrTx/>
              <a:buSzTx/>
              <a:buFontTx/>
              <a:buNone/>
              <a:tabLst/>
              <a:defRPr/>
            </a:pPr>
            <a:endParaRPr kumimoji="0" lang="da-DK" sz="6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426720" rtl="0" eaLnBrk="1" fontAlgn="auto" latinLnBrk="0" hangingPunct="1">
              <a:lnSpc>
                <a:spcPct val="90000"/>
              </a:lnSpc>
              <a:spcBef>
                <a:spcPct val="0"/>
              </a:spcBef>
              <a:spcAft>
                <a:spcPct val="15000"/>
              </a:spcAft>
              <a:buClrTx/>
              <a:buSzTx/>
              <a:buFontTx/>
              <a:buChar char="••"/>
              <a:tabLst/>
              <a:defRPr/>
            </a:pPr>
            <a:r>
              <a:rPr kumimoji="0" lang="en-US"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Doctoral School in Medicine, Biomedical Science and Technology</a:t>
            </a: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61" name="Kombinationstegning 60"/>
          <p:cNvSpPr/>
          <p:nvPr/>
        </p:nvSpPr>
        <p:spPr bwMode="auto">
          <a:xfrm>
            <a:off x="4833782" y="4849636"/>
            <a:ext cx="1878420" cy="82065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93370" rtl="0" eaLnBrk="0" fontAlgn="base" latinLnBrk="0" hangingPunct="0">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Ph.d.-skole</a:t>
            </a:r>
            <a:b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br>
            <a:endParaRPr kumimoji="0" lang="da-DK" sz="8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en-US"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The Technical Doctoral School of IT and Design</a:t>
            </a: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62" name="Kombinationstegning 61"/>
          <p:cNvSpPr/>
          <p:nvPr/>
        </p:nvSpPr>
        <p:spPr bwMode="auto">
          <a:xfrm>
            <a:off x="6855479" y="4849636"/>
            <a:ext cx="1878420" cy="820651"/>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chemeClr val="tx1">
              <a:lumMod val="20000"/>
              <a:lumOff val="80000"/>
              <a:alpha val="90000"/>
            </a:scheme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0" marR="0" lvl="1" indent="0" algn="l" defTabSz="293370" rtl="0" eaLnBrk="0" fontAlgn="base" latinLnBrk="0" hangingPunct="0">
              <a:lnSpc>
                <a:spcPct val="90000"/>
              </a:lnSpc>
              <a:spcBef>
                <a:spcPct val="0"/>
              </a:spcBef>
              <a:spcAft>
                <a:spcPct val="15000"/>
              </a:spcAft>
              <a:buClrTx/>
              <a:buSzTx/>
              <a:buFontTx/>
              <a:buNone/>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0" marR="0" lvl="1" indent="0" algn="l" defTabSz="293370" rtl="0" eaLnBrk="0" fontAlgn="base" latinLnBrk="0" hangingPunct="0">
              <a:lnSpc>
                <a:spcPct val="90000"/>
              </a:lnSpc>
              <a:spcBef>
                <a:spcPct val="0"/>
              </a:spcBef>
              <a:spcAft>
                <a:spcPct val="15000"/>
              </a:spcAft>
              <a:buClrTx/>
              <a:buSzTx/>
              <a:buFontTx/>
              <a:buNone/>
              <a:tabLst/>
              <a:defRPr/>
            </a:pPr>
            <a: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Ph.d.-skole</a:t>
            </a:r>
            <a:br>
              <a:rPr kumimoji="0" lang="da-DK" sz="10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br>
            <a:endParaRPr kumimoji="0" lang="da-DK" sz="800" b="1"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93370" rtl="0" eaLnBrk="0" fontAlgn="base" latinLnBrk="0" hangingPunct="0">
              <a:lnSpc>
                <a:spcPct val="90000"/>
              </a:lnSpc>
              <a:spcBef>
                <a:spcPct val="0"/>
              </a:spcBef>
              <a:spcAft>
                <a:spcPct val="15000"/>
              </a:spcAft>
              <a:buClrTx/>
              <a:buSzTx/>
              <a:buFontTx/>
              <a:buChar char="••"/>
              <a:tabLst/>
              <a:defRPr/>
            </a:pPr>
            <a:r>
              <a:rPr kumimoji="0" lang="en-US"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Doctoral School of Engineering and Science</a:t>
            </a: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45" name="Kombinationstegning 44"/>
          <p:cNvSpPr/>
          <p:nvPr/>
        </p:nvSpPr>
        <p:spPr bwMode="auto">
          <a:xfrm>
            <a:off x="8856409" y="3381772"/>
            <a:ext cx="1388635" cy="2288514"/>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solidFill>
            <a:srgbClr val="5E9695">
              <a:alpha val="30000"/>
            </a:srgbClr>
          </a:solidFill>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2005" tIns="16002" rIns="32004" bIns="16003" spcCol="1270" anchor="t"/>
          <a:lstStyle/>
          <a:p>
            <a:pPr marL="68580" marR="0" lvl="1" indent="-68580" algn="l" defTabSz="266700" rtl="0" eaLnBrk="1" fontAlgn="auto" latinLnBrk="0" hangingPunct="1">
              <a:lnSpc>
                <a:spcPct val="90000"/>
              </a:lnSpc>
              <a:spcBef>
                <a:spcPct val="0"/>
              </a:spcBef>
              <a:spcAft>
                <a:spcPct val="15000"/>
              </a:spcAft>
              <a:buClrTx/>
              <a:buSzTx/>
              <a:buFontTx/>
              <a:buChar char="••"/>
              <a:tabLst/>
              <a:defRPr/>
            </a:pPr>
            <a:endPar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endParaRP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INNOVATE – Event &amp; Support</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Forskningsinnovation</a:t>
            </a:r>
          </a:p>
          <a:p>
            <a:pPr marL="68580" marR="0" lvl="1" indent="-68580" algn="l" defTabSz="266700" rtl="0" eaLnBrk="1" fontAlgn="auto" latinLnBrk="0" hangingPunct="1">
              <a:lnSpc>
                <a:spcPct val="90000"/>
              </a:lnSpc>
              <a:spcBef>
                <a:spcPct val="0"/>
              </a:spcBef>
              <a:spcAft>
                <a:spcPct val="15000"/>
              </a:spcAft>
              <a:buClrTx/>
              <a:buSzTx/>
              <a:buFontTx/>
              <a:buChar char="••"/>
              <a:tabLst/>
              <a:defRPr/>
            </a:pPr>
            <a:r>
              <a:rPr kumimoji="0" lang="da-DK" sz="900" b="0" i="0" u="none" strike="noStrike" kern="1200" cap="none" spc="0" normalizeH="0" baseline="0" noProof="0" dirty="0">
                <a:ln>
                  <a:noFill/>
                </a:ln>
                <a:solidFill>
                  <a:srgbClr val="192753">
                    <a:hueOff val="0"/>
                    <a:satOff val="0"/>
                    <a:lumOff val="0"/>
                    <a:alphaOff val="0"/>
                  </a:srgbClr>
                </a:solidFill>
                <a:effectLst/>
                <a:uLnTx/>
                <a:uFillTx/>
                <a:latin typeface="Arial" panose="020B0604020202020204" pitchFamily="34" charset="0"/>
                <a:ea typeface="+mn-ea"/>
                <a:cs typeface="Arial" panose="020B0604020202020204" pitchFamily="34" charset="0"/>
              </a:rPr>
              <a:t>Studenter-entreprenørskab</a:t>
            </a:r>
          </a:p>
        </p:txBody>
      </p:sp>
      <p:sp>
        <p:nvSpPr>
          <p:cNvPr id="68" name="Rektangel 67">
            <a:hlinkClick r:id="rId17" tooltip="Link til institutside"/>
          </p:cNvPr>
          <p:cNvSpPr/>
          <p:nvPr/>
        </p:nvSpPr>
        <p:spPr>
          <a:xfrm>
            <a:off x="2901188" y="4000811"/>
            <a:ext cx="726979" cy="156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cxnSp>
        <p:nvCxnSpPr>
          <p:cNvPr id="89" name="Lige forbindelse 88">
            <a:extLst>
              <a:ext uri="{FF2B5EF4-FFF2-40B4-BE49-F238E27FC236}">
                <a16:creationId xmlns:a16="http://schemas.microsoft.com/office/drawing/2014/main" id="{67E47C06-F99C-4301-8FBC-23D031C437E5}"/>
              </a:ext>
            </a:extLst>
          </p:cNvPr>
          <p:cNvCxnSpPr/>
          <p:nvPr/>
        </p:nvCxnSpPr>
        <p:spPr>
          <a:xfrm>
            <a:off x="3760301" y="1969694"/>
            <a:ext cx="0" cy="2284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ge forbindelse 84">
            <a:extLst>
              <a:ext uri="{FF2B5EF4-FFF2-40B4-BE49-F238E27FC236}">
                <a16:creationId xmlns:a16="http://schemas.microsoft.com/office/drawing/2014/main" id="{E302863C-7FC7-4C46-9E5E-F36B23BAB68C}"/>
              </a:ext>
            </a:extLst>
          </p:cNvPr>
          <p:cNvCxnSpPr>
            <a:cxnSpLocks/>
            <a:endCxn id="52" idx="0"/>
          </p:cNvCxnSpPr>
          <p:nvPr/>
        </p:nvCxnSpPr>
        <p:spPr>
          <a:xfrm>
            <a:off x="11141016" y="1474612"/>
            <a:ext cx="0" cy="703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ge forbindelse 86">
            <a:extLst>
              <a:ext uri="{FF2B5EF4-FFF2-40B4-BE49-F238E27FC236}">
                <a16:creationId xmlns:a16="http://schemas.microsoft.com/office/drawing/2014/main" id="{9DE3E0E9-586E-4378-AEE2-FD618B92DE28}"/>
              </a:ext>
            </a:extLst>
          </p:cNvPr>
          <p:cNvCxnSpPr>
            <a:cxnSpLocks/>
          </p:cNvCxnSpPr>
          <p:nvPr/>
        </p:nvCxnSpPr>
        <p:spPr>
          <a:xfrm>
            <a:off x="9346661" y="1474612"/>
            <a:ext cx="17981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Lige forbindelse 95">
            <a:extLst>
              <a:ext uri="{FF2B5EF4-FFF2-40B4-BE49-F238E27FC236}">
                <a16:creationId xmlns:a16="http://schemas.microsoft.com/office/drawing/2014/main" id="{CBC23A69-483C-4259-89A9-A79D7B1C1655}"/>
              </a:ext>
            </a:extLst>
          </p:cNvPr>
          <p:cNvCxnSpPr>
            <a:cxnSpLocks/>
          </p:cNvCxnSpPr>
          <p:nvPr/>
        </p:nvCxnSpPr>
        <p:spPr>
          <a:xfrm>
            <a:off x="287669" y="1474612"/>
            <a:ext cx="18970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Lige forbindelse 96">
            <a:extLst>
              <a:ext uri="{FF2B5EF4-FFF2-40B4-BE49-F238E27FC236}">
                <a16:creationId xmlns:a16="http://schemas.microsoft.com/office/drawing/2014/main" id="{2C79D88E-FC4B-40F3-9A65-06103ED3450B}"/>
              </a:ext>
            </a:extLst>
          </p:cNvPr>
          <p:cNvCxnSpPr/>
          <p:nvPr/>
        </p:nvCxnSpPr>
        <p:spPr>
          <a:xfrm>
            <a:off x="7793244" y="1964355"/>
            <a:ext cx="0" cy="2284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D6EB3225-40BE-4FEA-85CA-12230FFDE573}"/>
              </a:ext>
            </a:extLst>
          </p:cNvPr>
          <p:cNvSpPr/>
          <p:nvPr/>
        </p:nvSpPr>
        <p:spPr>
          <a:xfrm>
            <a:off x="818978" y="5746870"/>
            <a:ext cx="7914921" cy="416151"/>
          </a:xfrm>
          <a:prstGeom prst="rect">
            <a:avLst/>
          </a:prstGeom>
          <a:solidFill>
            <a:srgbClr val="CDC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192753"/>
                </a:solidFill>
                <a:effectLst/>
                <a:uLnTx/>
                <a:uFillTx/>
                <a:latin typeface="Arial"/>
                <a:ea typeface="+mn-ea"/>
                <a:cs typeface="+mn-cs"/>
              </a:rPr>
              <a:t>Institute for Advanced </a:t>
            </a:r>
            <a:r>
              <a:rPr kumimoji="0" lang="da-DK" sz="1000" b="1" i="0" u="none" strike="noStrike" kern="1200" cap="none" spc="0" normalizeH="0" baseline="0" noProof="0" dirty="0" err="1">
                <a:ln>
                  <a:noFill/>
                </a:ln>
                <a:solidFill>
                  <a:srgbClr val="192753"/>
                </a:solidFill>
                <a:effectLst/>
                <a:uLnTx/>
                <a:uFillTx/>
                <a:latin typeface="Arial"/>
                <a:ea typeface="+mn-ea"/>
                <a:cs typeface="+mn-cs"/>
              </a:rPr>
              <a:t>Study</a:t>
            </a:r>
            <a:r>
              <a:rPr kumimoji="0" lang="da-DK" sz="1000" b="1" i="0" u="none" strike="noStrike" kern="1200" cap="none" spc="0" normalizeH="0" baseline="0" noProof="0" dirty="0">
                <a:ln>
                  <a:noFill/>
                </a:ln>
                <a:solidFill>
                  <a:srgbClr val="192753"/>
                </a:solidFill>
                <a:effectLst/>
                <a:uLnTx/>
                <a:uFillTx/>
                <a:latin typeface="Arial"/>
                <a:ea typeface="+mn-ea"/>
                <a:cs typeface="+mn-cs"/>
              </a:rPr>
              <a:t> in PBL</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500" b="1" i="0" u="none" strike="noStrike" kern="1200" cap="none" spc="0" normalizeH="0" baseline="0" noProof="0" dirty="0">
              <a:ln>
                <a:noFill/>
              </a:ln>
              <a:solidFill>
                <a:srgbClr val="192753"/>
              </a:solidFill>
              <a:effectLst/>
              <a:uLnTx/>
              <a:uFillTx/>
              <a:latin typeface="Arial"/>
              <a:ea typeface="+mn-ea"/>
              <a:cs typeface="+mn-cs"/>
            </a:endParaRPr>
          </a:p>
        </p:txBody>
      </p:sp>
      <p:cxnSp>
        <p:nvCxnSpPr>
          <p:cNvPr id="99" name="Lige forbindelse 98">
            <a:extLst>
              <a:ext uri="{FF2B5EF4-FFF2-40B4-BE49-F238E27FC236}">
                <a16:creationId xmlns:a16="http://schemas.microsoft.com/office/drawing/2014/main" id="{85D6508D-32CF-4A51-8D6A-55F61B652F1C}"/>
              </a:ext>
            </a:extLst>
          </p:cNvPr>
          <p:cNvCxnSpPr>
            <a:cxnSpLocks/>
          </p:cNvCxnSpPr>
          <p:nvPr/>
        </p:nvCxnSpPr>
        <p:spPr>
          <a:xfrm>
            <a:off x="287669" y="1491032"/>
            <a:ext cx="0" cy="44639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1711D4CB-0698-7708-2281-DEB1E92D73DE}"/>
              </a:ext>
            </a:extLst>
          </p:cNvPr>
          <p:cNvSpPr txBox="1"/>
          <p:nvPr/>
        </p:nvSpPr>
        <p:spPr>
          <a:xfrm>
            <a:off x="154414" y="211484"/>
            <a:ext cx="4297269" cy="707886"/>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Organisation</a:t>
            </a:r>
            <a:endParaRPr lang="da-DK" sz="4800" b="1" spc="110" dirty="0">
              <a:solidFill>
                <a:srgbClr val="2621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864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124C012C-DE39-F0B8-9DFA-71768665A5F0}"/>
              </a:ext>
            </a:extLst>
          </p:cNvPr>
          <p:cNvSpPr txBox="1"/>
          <p:nvPr/>
        </p:nvSpPr>
        <p:spPr>
          <a:xfrm>
            <a:off x="154415" y="211484"/>
            <a:ext cx="8003068" cy="707886"/>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Ledelse</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73D05538-2241-F231-EDAE-070238621FFB}"/>
              </a:ext>
            </a:extLst>
          </p:cNvPr>
          <p:cNvSpPr txBox="1"/>
          <p:nvPr/>
        </p:nvSpPr>
        <p:spPr>
          <a:xfrm>
            <a:off x="9867286" y="5381841"/>
            <a:ext cx="2530608" cy="1023357"/>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Mads Bang</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Innovationsdirektør</a:t>
            </a:r>
            <a:br>
              <a:rPr lang="da-DK" sz="1200" spc="20" dirty="0">
                <a:solidFill>
                  <a:srgbClr val="26214F"/>
                </a:solidFill>
                <a:latin typeface="Arial" panose="020B0604020202020204" pitchFamily="34" charset="0"/>
                <a:cs typeface="Arial" panose="020B0604020202020204" pitchFamily="34" charset="0"/>
              </a:rPr>
            </a:b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51930B13-0D6F-370A-16EA-57578DC9F259}"/>
              </a:ext>
            </a:extLst>
          </p:cNvPr>
          <p:cNvSpPr txBox="1"/>
          <p:nvPr/>
        </p:nvSpPr>
        <p:spPr>
          <a:xfrm>
            <a:off x="2686232" y="3219967"/>
            <a:ext cx="2749620" cy="590240"/>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Per Michael Johansen</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Rektor</a:t>
            </a:r>
          </a:p>
        </p:txBody>
      </p:sp>
      <p:pic>
        <p:nvPicPr>
          <p:cNvPr id="4" name="Picture 2">
            <a:extLst>
              <a:ext uri="{FF2B5EF4-FFF2-40B4-BE49-F238E27FC236}">
                <a16:creationId xmlns:a16="http://schemas.microsoft.com/office/drawing/2014/main" id="{59A2138D-17CD-0C20-67E0-DCCADF51B0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3847" y="1916113"/>
            <a:ext cx="1955781" cy="1303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055D02-8865-206E-7CF0-E4258E19FA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8886" y="1929403"/>
            <a:ext cx="1955781" cy="1303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EA43C5F-46B9-AE41-C005-3CE58292C8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56310" y="1926463"/>
            <a:ext cx="1955781" cy="1304055"/>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E3CC4B04-4DAF-DC31-B063-04663C6D288E}"/>
              </a:ext>
            </a:extLst>
          </p:cNvPr>
          <p:cNvSpPr txBox="1"/>
          <p:nvPr/>
        </p:nvSpPr>
        <p:spPr>
          <a:xfrm>
            <a:off x="5038193" y="3219967"/>
            <a:ext cx="2749620" cy="590240"/>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Anne Marie Kanstrup</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Prorektor</a:t>
            </a:r>
          </a:p>
        </p:txBody>
      </p:sp>
      <p:sp>
        <p:nvSpPr>
          <p:cNvPr id="8" name="Tekstfelt 7">
            <a:extLst>
              <a:ext uri="{FF2B5EF4-FFF2-40B4-BE49-F238E27FC236}">
                <a16:creationId xmlns:a16="http://schemas.microsoft.com/office/drawing/2014/main" id="{C1503CF0-691D-6886-5020-EC8316A09D61}"/>
              </a:ext>
            </a:extLst>
          </p:cNvPr>
          <p:cNvSpPr txBox="1"/>
          <p:nvPr/>
        </p:nvSpPr>
        <p:spPr>
          <a:xfrm>
            <a:off x="7489180" y="3219967"/>
            <a:ext cx="2749620" cy="590240"/>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Søren Lind Christiansen</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Universitetsdirektør</a:t>
            </a:r>
          </a:p>
        </p:txBody>
      </p:sp>
      <p:sp>
        <p:nvSpPr>
          <p:cNvPr id="9" name="Tekstfelt 8">
            <a:extLst>
              <a:ext uri="{FF2B5EF4-FFF2-40B4-BE49-F238E27FC236}">
                <a16:creationId xmlns:a16="http://schemas.microsoft.com/office/drawing/2014/main" id="{BB67FEF8-A97E-A649-0D66-624AEAA58090}"/>
              </a:ext>
            </a:extLst>
          </p:cNvPr>
          <p:cNvSpPr txBox="1"/>
          <p:nvPr/>
        </p:nvSpPr>
        <p:spPr>
          <a:xfrm>
            <a:off x="178479" y="5366281"/>
            <a:ext cx="2749620" cy="1050685"/>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Rasmus Antoft</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Humanistiske og Samfundsvidenskabelige Fakultet</a:t>
            </a:r>
            <a:endParaRPr lang="da-DK" sz="1200" spc="20" dirty="0">
              <a:solidFill>
                <a:schemeClr val="bg1">
                  <a:lumMod val="50000"/>
                </a:schemeClr>
              </a:solidFill>
              <a:latin typeface="Arial" panose="020B0604020202020204" pitchFamily="34" charset="0"/>
              <a:cs typeface="Arial" panose="020B0604020202020204" pitchFamily="34" charset="0"/>
            </a:endParaRPr>
          </a:p>
        </p:txBody>
      </p:sp>
      <p:sp>
        <p:nvSpPr>
          <p:cNvPr id="10" name="Tekstfelt 9">
            <a:extLst>
              <a:ext uri="{FF2B5EF4-FFF2-40B4-BE49-F238E27FC236}">
                <a16:creationId xmlns:a16="http://schemas.microsoft.com/office/drawing/2014/main" id="{05D1B8AA-9AF4-B771-76B0-E2F0A6686946}"/>
              </a:ext>
            </a:extLst>
          </p:cNvPr>
          <p:cNvSpPr txBox="1"/>
          <p:nvPr/>
        </p:nvSpPr>
        <p:spPr>
          <a:xfrm>
            <a:off x="2543676" y="5366281"/>
            <a:ext cx="2749620" cy="1285819"/>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Jesper Wengel</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Ingeniør- og Natur-</a:t>
            </a:r>
            <a:br>
              <a:rPr lang="da-DK" sz="1000" spc="20" dirty="0">
                <a:solidFill>
                  <a:schemeClr val="bg1">
                    <a:lumMod val="50000"/>
                  </a:schemeClr>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videnskabelige Fakultet</a:t>
            </a: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pic>
        <p:nvPicPr>
          <p:cNvPr id="11" name="Picture 8">
            <a:extLst>
              <a:ext uri="{FF2B5EF4-FFF2-40B4-BE49-F238E27FC236}">
                <a16:creationId xmlns:a16="http://schemas.microsoft.com/office/drawing/2014/main" id="{EA1DC60B-423E-C5D9-2CBC-D1B3E2DF18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2425" y="4045341"/>
            <a:ext cx="1955781" cy="13040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62762A0-48DA-DF3F-530B-07277D8C547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87863" y="4045341"/>
            <a:ext cx="1955781" cy="130365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5EB289C7-6BDB-92F7-38FE-A8B40B35C1A1}"/>
              </a:ext>
            </a:extLst>
          </p:cNvPr>
          <p:cNvSpPr txBox="1"/>
          <p:nvPr/>
        </p:nvSpPr>
        <p:spPr>
          <a:xfrm>
            <a:off x="4994663" y="5366281"/>
            <a:ext cx="2749620" cy="1329292"/>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Thomas Bak</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Tekniske Fakultet for</a:t>
            </a:r>
            <a:br>
              <a:rPr lang="da-DK" sz="1000" spc="20" dirty="0">
                <a:solidFill>
                  <a:schemeClr val="bg1">
                    <a:lumMod val="50000"/>
                  </a:schemeClr>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IT og Design</a:t>
            </a: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D7BDCA36-1A49-CD9C-CE72-B307E58C0B20}"/>
              </a:ext>
            </a:extLst>
          </p:cNvPr>
          <p:cNvSpPr txBox="1"/>
          <p:nvPr/>
        </p:nvSpPr>
        <p:spPr>
          <a:xfrm>
            <a:off x="7470785" y="5366281"/>
            <a:ext cx="2749620" cy="1329292"/>
          </a:xfrm>
          <a:prstGeom prst="rect">
            <a:avLst/>
          </a:prstGeom>
          <a:noFill/>
        </p:spPr>
        <p:txBody>
          <a:bodyPr wrap="square" rIns="90000" rtlCol="0">
            <a:spAutoFit/>
          </a:bodyPr>
          <a:lstStyle/>
          <a:p>
            <a:pPr>
              <a:lnSpc>
                <a:spcPct val="130000"/>
              </a:lnSpc>
              <a:spcAft>
                <a:spcPts val="1200"/>
              </a:spcAft>
              <a:buSzPct val="100000"/>
            </a:pPr>
            <a:r>
              <a:rPr lang="da-DK" sz="1200" b="1" spc="20" dirty="0">
                <a:solidFill>
                  <a:srgbClr val="26214F"/>
                </a:solidFill>
                <a:latin typeface="Arial" panose="020B0604020202020204" pitchFamily="34" charset="0"/>
                <a:cs typeface="Arial" panose="020B0604020202020204" pitchFamily="34" charset="0"/>
              </a:rPr>
              <a:t>Karina Dahl Steffensen</a:t>
            </a:r>
            <a:br>
              <a:rPr lang="da-DK" sz="1200" b="1" spc="20" dirty="0">
                <a:solidFill>
                  <a:srgbClr val="26214F"/>
                </a:solidFill>
                <a:latin typeface="Arial" panose="020B0604020202020204" pitchFamily="34" charset="0"/>
                <a:cs typeface="Arial" panose="020B0604020202020204" pitchFamily="34" charset="0"/>
              </a:rPr>
            </a:br>
            <a:r>
              <a:rPr lang="da-DK" sz="1200" spc="20" dirty="0">
                <a:solidFill>
                  <a:srgbClr val="26214F"/>
                </a:solidFill>
                <a:latin typeface="Arial" panose="020B0604020202020204" pitchFamily="34" charset="0"/>
                <a:cs typeface="Arial" panose="020B0604020202020204" pitchFamily="34" charset="0"/>
              </a:rPr>
              <a:t>Dekan</a:t>
            </a:r>
            <a:br>
              <a:rPr lang="da-DK" sz="1200" spc="20" dirty="0">
                <a:solidFill>
                  <a:srgbClr val="26214F"/>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Det Sundhedsvidenskabelige</a:t>
            </a:r>
            <a:br>
              <a:rPr lang="da-DK" sz="1000" spc="20" dirty="0">
                <a:solidFill>
                  <a:schemeClr val="bg1">
                    <a:lumMod val="50000"/>
                  </a:schemeClr>
                </a:solidFill>
                <a:latin typeface="Arial" panose="020B0604020202020204" pitchFamily="34" charset="0"/>
                <a:cs typeface="Arial" panose="020B0604020202020204" pitchFamily="34" charset="0"/>
              </a:rPr>
            </a:br>
            <a:r>
              <a:rPr lang="da-DK" sz="1000" spc="20" dirty="0">
                <a:solidFill>
                  <a:schemeClr val="bg1">
                    <a:lumMod val="50000"/>
                  </a:schemeClr>
                </a:solidFill>
                <a:latin typeface="Arial" panose="020B0604020202020204" pitchFamily="34" charset="0"/>
                <a:cs typeface="Arial" panose="020B0604020202020204" pitchFamily="34" charset="0"/>
              </a:rPr>
              <a:t>Fakultet</a:t>
            </a:r>
            <a:br>
              <a:rPr lang="da-DK" sz="1200" spc="20" dirty="0">
                <a:solidFill>
                  <a:srgbClr val="26214F"/>
                </a:solidFill>
                <a:latin typeface="Arial" panose="020B0604020202020204" pitchFamily="34" charset="0"/>
                <a:cs typeface="Arial" panose="020B0604020202020204" pitchFamily="34" charset="0"/>
              </a:rPr>
            </a:br>
            <a:endParaRPr lang="da-DK" sz="1200" spc="20" dirty="0">
              <a:solidFill>
                <a:srgbClr val="26214F"/>
              </a:solidFill>
              <a:latin typeface="Arial" panose="020B0604020202020204" pitchFamily="34" charset="0"/>
              <a:cs typeface="Arial" panose="020B0604020202020204" pitchFamily="34" charset="0"/>
            </a:endParaRPr>
          </a:p>
        </p:txBody>
      </p:sp>
      <p:pic>
        <p:nvPicPr>
          <p:cNvPr id="17" name="Picture 16" descr="Mads Bang">
            <a:extLst>
              <a:ext uri="{FF2B5EF4-FFF2-40B4-BE49-F238E27FC236}">
                <a16:creationId xmlns:a16="http://schemas.microsoft.com/office/drawing/2014/main" id="{F9ECF64F-7EC9-26FC-A9D9-9C4E20F8629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62821" y="4045341"/>
            <a:ext cx="1955781" cy="1303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2B8C7965-8F4F-0E48-E90B-661FB41FBB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592246" y="4037881"/>
            <a:ext cx="1966668" cy="13111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A82ED319-FDD1-8AC9-5318-890E1900E3F0}"/>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harpenSoften amount="50000"/>
                    </a14:imgEffect>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flipH="1">
            <a:off x="2669128" y="4045341"/>
            <a:ext cx="1955781" cy="128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776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A6D1-0DA6-B567-113A-550742F64E7F}"/>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56E3265-8FA4-D66B-674F-52D1F99EC84B}"/>
              </a:ext>
            </a:extLst>
          </p:cNvPr>
          <p:cNvSpPr>
            <a:spLocks noGrp="1"/>
          </p:cNvSpPr>
          <p:nvPr>
            <p:ph idx="1"/>
          </p:nvPr>
        </p:nvSpPr>
        <p:spPr/>
        <p:txBody>
          <a:bodyPr>
            <a:normAutofit/>
          </a:bodyPr>
          <a:lstStyle/>
          <a:p>
            <a:pPr marL="0" indent="0" algn="ctr">
              <a:buNone/>
            </a:pPr>
            <a:endParaRPr lang="da-DK" sz="4800" i="1" dirty="0"/>
          </a:p>
          <a:p>
            <a:pPr marL="0" indent="0" algn="ctr">
              <a:buNone/>
            </a:pPr>
            <a:r>
              <a:rPr lang="da-DK" sz="4800" i="1" dirty="0"/>
              <a:t>Skabeloner</a:t>
            </a:r>
            <a:endParaRPr lang="en-US" sz="4800" i="1" dirty="0"/>
          </a:p>
        </p:txBody>
      </p:sp>
    </p:spTree>
    <p:extLst>
      <p:ext uri="{BB962C8B-B14F-4D97-AF65-F5344CB8AC3E}">
        <p14:creationId xmlns:p14="http://schemas.microsoft.com/office/powerpoint/2010/main" val="94966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E0BD-D0D3-EE10-309D-8992E04F8DF8}"/>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781412C7-DDB7-CF76-D7DB-23C86522CF22}"/>
              </a:ext>
            </a:extLst>
          </p:cNvPr>
          <p:cNvSpPr txBox="1"/>
          <p:nvPr/>
        </p:nvSpPr>
        <p:spPr>
          <a:xfrm>
            <a:off x="206280" y="238883"/>
            <a:ext cx="4891237"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Eksempel på slide med tekst</a:t>
            </a:r>
            <a:endParaRPr lang="da-DK" sz="4800" b="1" spc="110" dirty="0">
              <a:solidFill>
                <a:srgbClr val="211A52"/>
              </a:solidFill>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E1E00730-353F-1CA8-2F3F-D946742AAAA0}"/>
              </a:ext>
            </a:extLst>
          </p:cNvPr>
          <p:cNvSpPr txBox="1"/>
          <p:nvPr/>
        </p:nvSpPr>
        <p:spPr>
          <a:xfrm>
            <a:off x="273288" y="3465513"/>
            <a:ext cx="2798525" cy="2323713"/>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b="1" dirty="0">
                <a:latin typeface="Arial" panose="020B0604020202020204" pitchFamily="34" charset="0"/>
                <a:cs typeface="Arial" panose="020B0604020202020204" pitchFamily="34" charset="0"/>
              </a:rPr>
              <a:t>Mauris eros </a:t>
            </a:r>
            <a:r>
              <a:rPr lang="da-DK" sz="1200" b="1" dirty="0" err="1">
                <a:latin typeface="Arial" panose="020B0604020202020204" pitchFamily="34" charset="0"/>
                <a:cs typeface="Arial" panose="020B0604020202020204" pitchFamily="34" charset="0"/>
              </a:rPr>
              <a:t>dolor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lacinia</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cursus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congue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non </a:t>
            </a:r>
            <a:r>
              <a:rPr lang="da-DK" sz="1200" b="1" dirty="0" err="1">
                <a:latin typeface="Arial" panose="020B0604020202020204" pitchFamily="34" charset="0"/>
                <a:cs typeface="Arial" panose="020B0604020202020204" pitchFamily="34" charset="0"/>
              </a:rPr>
              <a:t>neque</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nulla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quam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ultricies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elementum</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posuere</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Morbi</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et </a:t>
            </a:r>
            <a:r>
              <a:rPr lang="da-DK" sz="1200" b="1" dirty="0" err="1">
                <a:latin typeface="Arial" panose="020B0604020202020204" pitchFamily="34" charset="0"/>
                <a:cs typeface="Arial" panose="020B0604020202020204" pitchFamily="34" charset="0"/>
              </a:rPr>
              <a:t>arcu</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fermentum</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malesuada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sem</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ornare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Suspendisse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placerat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suscipit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Cras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commodo</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Vestibulum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orci</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sapien</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luctus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eu</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tortor</a:t>
            </a:r>
            <a:r>
              <a:rPr lang="da-DK" sz="1200" b="1" dirty="0">
                <a:latin typeface="Arial" panose="020B0604020202020204" pitchFamily="34" charset="0"/>
                <a:cs typeface="Arial" panose="020B0604020202020204" pitchFamily="34" charset="0"/>
              </a:rPr>
              <a:t>. </a:t>
            </a:r>
          </a:p>
        </p:txBody>
      </p:sp>
      <p:sp>
        <p:nvSpPr>
          <p:cNvPr id="4" name="Tekstfelt 3">
            <a:extLst>
              <a:ext uri="{FF2B5EF4-FFF2-40B4-BE49-F238E27FC236}">
                <a16:creationId xmlns:a16="http://schemas.microsoft.com/office/drawing/2014/main" id="{ABF75976-1D97-776F-D3AC-41A416A594BE}"/>
              </a:ext>
            </a:extLst>
          </p:cNvPr>
          <p:cNvSpPr txBox="1"/>
          <p:nvPr/>
        </p:nvSpPr>
        <p:spPr>
          <a:xfrm>
            <a:off x="6167438" y="368300"/>
            <a:ext cx="2798525" cy="5709255"/>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Quisque</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aliquet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pharetra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Mauris eros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lacinia</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cursus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non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quam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ultricies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elementum</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posuere</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Morbi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et </a:t>
            </a:r>
            <a:r>
              <a:rPr lang="da-DK" sz="1200" dirty="0" err="1">
                <a:latin typeface="Arial" panose="020B0604020202020204" pitchFamily="34" charset="0"/>
                <a:cs typeface="Arial" panose="020B0604020202020204" pitchFamily="34" charset="0"/>
              </a:rPr>
              <a:t>arcu</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fermentum</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sem</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ornare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Suspendisse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suscipit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Cras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commodo</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Vestibulum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orci</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luctus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eu</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tortor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interduLorem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endParaRPr lang="da-DK" sz="1200"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11110C9B-DF1A-C52E-7772-029CC62ABF70}"/>
              </a:ext>
            </a:extLst>
          </p:cNvPr>
          <p:cNvSpPr txBox="1"/>
          <p:nvPr/>
        </p:nvSpPr>
        <p:spPr>
          <a:xfrm>
            <a:off x="9129950" y="368299"/>
            <a:ext cx="2798525" cy="6140142"/>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Quisque</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aliquet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pharetra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Mauris eros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lacinia</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cursus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non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quam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ultricies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elementum</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posuere</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Morbi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et </a:t>
            </a:r>
            <a:r>
              <a:rPr lang="da-DK" sz="1200" dirty="0" err="1">
                <a:latin typeface="Arial" panose="020B0604020202020204" pitchFamily="34" charset="0"/>
                <a:cs typeface="Arial" panose="020B0604020202020204" pitchFamily="34" charset="0"/>
              </a:rPr>
              <a:t>arcu</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fermentum</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sem</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ornare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Suspendisse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suscipit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Cras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commodo</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Vestibulum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orci</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luctus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eu</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tortor</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interduLorem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6679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70ABB8-C585-281B-B291-FF73F3D06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0" t="8183" r="1636" b="21419"/>
          <a:stretch>
            <a:fillRect/>
          </a:stretch>
        </p:blipFill>
        <p:spPr bwMode="auto">
          <a:xfrm>
            <a:off x="6167438" y="368300"/>
            <a:ext cx="5761037" cy="5984375"/>
          </a:xfrm>
          <a:prstGeom prst="rect">
            <a:avLst/>
          </a:prstGeom>
          <a:solidFill>
            <a:srgbClr val="FFFFFF"/>
          </a:solidFill>
        </p:spPr>
      </p:pic>
      <p:sp>
        <p:nvSpPr>
          <p:cNvPr id="5" name="Titel 1">
            <a:extLst>
              <a:ext uri="{FF2B5EF4-FFF2-40B4-BE49-F238E27FC236}">
                <a16:creationId xmlns:a16="http://schemas.microsoft.com/office/drawing/2014/main" id="{3314AD97-9EDA-AD67-E34C-0DE9CF831DD7}"/>
              </a:ext>
            </a:extLst>
          </p:cNvPr>
          <p:cNvSpPr txBox="1">
            <a:spLocks/>
          </p:cNvSpPr>
          <p:nvPr/>
        </p:nvSpPr>
        <p:spPr>
          <a:xfrm>
            <a:off x="263525" y="368300"/>
            <a:ext cx="2442411" cy="1325563"/>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a-DK" sz="3600" b="1" dirty="0">
                <a:solidFill>
                  <a:srgbClr val="211A52"/>
                </a:solidFill>
              </a:rPr>
              <a:t>Vi skaber</a:t>
            </a:r>
          </a:p>
        </p:txBody>
      </p:sp>
      <p:sp>
        <p:nvSpPr>
          <p:cNvPr id="9" name="Tekstfelt 8">
            <a:extLst>
              <a:ext uri="{FF2B5EF4-FFF2-40B4-BE49-F238E27FC236}">
                <a16:creationId xmlns:a16="http://schemas.microsoft.com/office/drawing/2014/main" id="{0FD5AFF4-D243-E853-734B-74A4C66D639C}"/>
              </a:ext>
            </a:extLst>
          </p:cNvPr>
          <p:cNvSpPr txBox="1"/>
          <p:nvPr/>
        </p:nvSpPr>
        <p:spPr>
          <a:xfrm>
            <a:off x="267415" y="3465513"/>
            <a:ext cx="2126162"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Forskning i verdensklasse</a:t>
            </a:r>
          </a:p>
        </p:txBody>
      </p:sp>
      <p:sp>
        <p:nvSpPr>
          <p:cNvPr id="10" name="Tekstfelt 9">
            <a:extLst>
              <a:ext uri="{FF2B5EF4-FFF2-40B4-BE49-F238E27FC236}">
                <a16:creationId xmlns:a16="http://schemas.microsoft.com/office/drawing/2014/main" id="{2A0BAC58-BA10-41E0-9C27-8667518E60CB}"/>
              </a:ext>
            </a:extLst>
          </p:cNvPr>
          <p:cNvSpPr txBox="1"/>
          <p:nvPr/>
        </p:nvSpPr>
        <p:spPr>
          <a:xfrm>
            <a:off x="3216276" y="3465513"/>
            <a:ext cx="1974290"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Uddannelser</a:t>
            </a:r>
            <a:r>
              <a:rPr lang="da-DK" sz="1600" b="1" dirty="0">
                <a:solidFill>
                  <a:srgbClr val="211A52"/>
                </a:solidFill>
                <a:latin typeface="Arial" panose="020B0604020202020204" pitchFamily="34" charset="0"/>
                <a:cs typeface="Arial" panose="020B0604020202020204" pitchFamily="34" charset="0"/>
              </a:rPr>
              <a:t>,</a:t>
            </a: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 </a:t>
            </a:r>
          </a:p>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der gør en forskel</a:t>
            </a:r>
            <a:endParaRPr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0465F107-BB29-0232-6697-0FBE9538459F}"/>
              </a:ext>
            </a:extLst>
          </p:cNvPr>
          <p:cNvSpPr txBox="1"/>
          <p:nvPr/>
        </p:nvSpPr>
        <p:spPr>
          <a:xfrm>
            <a:off x="234765" y="4978945"/>
            <a:ext cx="1624732"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Vækst og innovation</a:t>
            </a:r>
          </a:p>
        </p:txBody>
      </p:sp>
      <p:sp>
        <p:nvSpPr>
          <p:cNvPr id="12" name="Tekstfelt 11">
            <a:extLst>
              <a:ext uri="{FF2B5EF4-FFF2-40B4-BE49-F238E27FC236}">
                <a16:creationId xmlns:a16="http://schemas.microsoft.com/office/drawing/2014/main" id="{07D2F889-2018-F7DC-DF18-293016B88BBC}"/>
              </a:ext>
            </a:extLst>
          </p:cNvPr>
          <p:cNvSpPr txBox="1"/>
          <p:nvPr/>
        </p:nvSpPr>
        <p:spPr>
          <a:xfrm>
            <a:off x="3220164" y="4978944"/>
            <a:ext cx="2189117" cy="538609"/>
          </a:xfrm>
          <a:prstGeom prst="rect">
            <a:avLst/>
          </a:prstGeom>
          <a:noFill/>
        </p:spPr>
        <p:txBody>
          <a:bodyPr wrap="square" lIns="0" tIns="0" rIns="91440" bIns="45720" rtlCol="0" anchor="t">
            <a:spAutoFit/>
          </a:bodyPr>
          <a:lstStyle/>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Viden</a:t>
            </a:r>
            <a:r>
              <a:rPr lang="da-DK" sz="1600" b="1" dirty="0">
                <a:solidFill>
                  <a:srgbClr val="211A52"/>
                </a:solidFill>
                <a:latin typeface="Arial" panose="020B0604020202020204" pitchFamily="34" charset="0"/>
                <a:cs typeface="Arial" panose="020B0604020202020204" pitchFamily="34" charset="0"/>
              </a:rPr>
              <a:t>,</a:t>
            </a: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 </a:t>
            </a:r>
          </a:p>
          <a:p>
            <a:pPr marR="0" lvl="0" algn="l" defTabSz="914400" rtl="0" eaLnBrk="1" fontAlgn="auto" latinLnBrk="0" hangingPunct="1">
              <a:spcBef>
                <a:spcPts val="0"/>
              </a:spcBef>
              <a:spcAft>
                <a:spcPts val="0"/>
              </a:spcAft>
              <a:buClrTx/>
              <a:buSzPct val="100000"/>
              <a:tabLst/>
              <a:defRPr/>
            </a:pPr>
            <a:r>
              <a:rPr kumimoji="0"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rPr>
              <a:t>der forandrer verden</a:t>
            </a:r>
            <a:endParaRPr lang="da-DK" sz="1600" b="1"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8A1C28CB-C91A-3CEB-79C6-D711197323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957" y="2731405"/>
            <a:ext cx="483974" cy="591536"/>
          </a:xfrm>
          <a:prstGeom prst="rect">
            <a:avLst/>
          </a:prstGeom>
        </p:spPr>
      </p:pic>
      <p:pic>
        <p:nvPicPr>
          <p:cNvPr id="16" name="Grafik 15">
            <a:extLst>
              <a:ext uri="{FF2B5EF4-FFF2-40B4-BE49-F238E27FC236}">
                <a16:creationId xmlns:a16="http://schemas.microsoft.com/office/drawing/2014/main" id="{6CF99DD4-3745-B04D-ABC2-C498117814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6276" y="2775302"/>
            <a:ext cx="643530" cy="514824"/>
          </a:xfrm>
          <a:prstGeom prst="rect">
            <a:avLst/>
          </a:prstGeom>
        </p:spPr>
      </p:pic>
      <p:pic>
        <p:nvPicPr>
          <p:cNvPr id="18" name="Grafik 17">
            <a:extLst>
              <a:ext uri="{FF2B5EF4-FFF2-40B4-BE49-F238E27FC236}">
                <a16:creationId xmlns:a16="http://schemas.microsoft.com/office/drawing/2014/main" id="{0FD202A7-F22E-B506-621D-7DD357F983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525" y="4219923"/>
            <a:ext cx="597960" cy="597960"/>
          </a:xfrm>
          <a:prstGeom prst="rect">
            <a:avLst/>
          </a:prstGeom>
        </p:spPr>
      </p:pic>
      <p:pic>
        <p:nvPicPr>
          <p:cNvPr id="20" name="Grafik 19">
            <a:extLst>
              <a:ext uri="{FF2B5EF4-FFF2-40B4-BE49-F238E27FC236}">
                <a16:creationId xmlns:a16="http://schemas.microsoft.com/office/drawing/2014/main" id="{86DC504B-EC97-0C28-9985-85B003AB88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16275" y="4307239"/>
            <a:ext cx="510644" cy="510644"/>
          </a:xfrm>
          <a:prstGeom prst="rect">
            <a:avLst/>
          </a:prstGeom>
        </p:spPr>
      </p:pic>
    </p:spTree>
    <p:extLst>
      <p:ext uri="{BB962C8B-B14F-4D97-AF65-F5344CB8AC3E}">
        <p14:creationId xmlns:p14="http://schemas.microsoft.com/office/powerpoint/2010/main" val="4093371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400E-D186-31B0-BC4E-449080E2B8FD}"/>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727151FA-B474-AB36-283B-D76281FAF1D6}"/>
              </a:ext>
            </a:extLst>
          </p:cNvPr>
          <p:cNvSpPr txBox="1"/>
          <p:nvPr/>
        </p:nvSpPr>
        <p:spPr>
          <a:xfrm>
            <a:off x="206280" y="238883"/>
            <a:ext cx="4975320"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Eksempel på slide med tekst</a:t>
            </a:r>
            <a:endParaRPr lang="da-DK" sz="4800" b="1" spc="110" dirty="0">
              <a:solidFill>
                <a:srgbClr val="211A52"/>
              </a:solidFill>
              <a:latin typeface="Arial" panose="020B0604020202020204" pitchFamily="34" charset="0"/>
              <a:cs typeface="Arial" panose="020B0604020202020204" pitchFamily="34" charset="0"/>
            </a:endParaRPr>
          </a:p>
        </p:txBody>
      </p:sp>
      <p:sp>
        <p:nvSpPr>
          <p:cNvPr id="3" name="Tekstfelt 2">
            <a:extLst>
              <a:ext uri="{FF2B5EF4-FFF2-40B4-BE49-F238E27FC236}">
                <a16:creationId xmlns:a16="http://schemas.microsoft.com/office/drawing/2014/main" id="{36A07DB2-6648-0409-5607-B46C1BFECA7B}"/>
              </a:ext>
            </a:extLst>
          </p:cNvPr>
          <p:cNvSpPr txBox="1"/>
          <p:nvPr/>
        </p:nvSpPr>
        <p:spPr>
          <a:xfrm>
            <a:off x="273288" y="3465513"/>
            <a:ext cx="2798525" cy="2323713"/>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b="1" dirty="0">
                <a:latin typeface="Arial" panose="020B0604020202020204" pitchFamily="34" charset="0"/>
                <a:cs typeface="Arial" panose="020B0604020202020204" pitchFamily="34" charset="0"/>
              </a:rPr>
              <a:t>Mauris eros </a:t>
            </a:r>
            <a:r>
              <a:rPr lang="da-DK" sz="1200" b="1" dirty="0" err="1">
                <a:latin typeface="Arial" panose="020B0604020202020204" pitchFamily="34" charset="0"/>
                <a:cs typeface="Arial" panose="020B0604020202020204" pitchFamily="34" charset="0"/>
              </a:rPr>
              <a:t>dolor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lacinia</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cursus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congue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non </a:t>
            </a:r>
            <a:r>
              <a:rPr lang="da-DK" sz="1200" b="1" dirty="0" err="1">
                <a:latin typeface="Arial" panose="020B0604020202020204" pitchFamily="34" charset="0"/>
                <a:cs typeface="Arial" panose="020B0604020202020204" pitchFamily="34" charset="0"/>
              </a:rPr>
              <a:t>neque</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nulla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quam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ultricies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elementum</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posuere</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Morbi</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et </a:t>
            </a:r>
            <a:r>
              <a:rPr lang="da-DK" sz="1200" b="1" dirty="0" err="1">
                <a:latin typeface="Arial" panose="020B0604020202020204" pitchFamily="34" charset="0"/>
                <a:cs typeface="Arial" panose="020B0604020202020204" pitchFamily="34" charset="0"/>
              </a:rPr>
              <a:t>arcu</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pulvinar</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fermentum</a:t>
            </a:r>
            <a:r>
              <a:rPr lang="da-DK" sz="1200" b="1" dirty="0">
                <a:latin typeface="Arial" panose="020B0604020202020204" pitchFamily="34" charset="0"/>
                <a:cs typeface="Arial" panose="020B0604020202020204" pitchFamily="34" charset="0"/>
              </a:rPr>
              <a:t>. In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malesuada</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sem</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ornare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metus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Suspendisse</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placerat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pretium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suscipit</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Cras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commodo</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turpis</a:t>
            </a:r>
            <a:r>
              <a:rPr lang="da-DK" sz="1200" b="1" dirty="0">
                <a:latin typeface="Arial" panose="020B0604020202020204" pitchFamily="34" charset="0"/>
                <a:cs typeface="Arial" panose="020B0604020202020204" pitchFamily="34" charset="0"/>
              </a:rPr>
              <a:t> eget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Vestibulum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sed</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orci</a:t>
            </a:r>
            <a:r>
              <a:rPr lang="da-DK" sz="1200" b="1" dirty="0">
                <a:latin typeface="Arial" panose="020B0604020202020204" pitchFamily="34" charset="0"/>
                <a:cs typeface="Arial" panose="020B0604020202020204" pitchFamily="34" charset="0"/>
              </a:rPr>
              <a:t> id </a:t>
            </a:r>
            <a:r>
              <a:rPr lang="da-DK" sz="1200" b="1" dirty="0" err="1">
                <a:latin typeface="Arial" panose="020B0604020202020204" pitchFamily="34" charset="0"/>
                <a:cs typeface="Arial" panose="020B0604020202020204" pitchFamily="34" charset="0"/>
              </a:rPr>
              <a:t>sapien</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rutrum</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luctus</a:t>
            </a:r>
            <a:r>
              <a:rPr lang="da-DK" sz="1200" b="1" dirty="0">
                <a:latin typeface="Arial" panose="020B0604020202020204" pitchFamily="34" charset="0"/>
                <a:cs typeface="Arial" panose="020B0604020202020204" pitchFamily="34" charset="0"/>
              </a:rPr>
              <a:t> </a:t>
            </a:r>
            <a:r>
              <a:rPr lang="da-DK" sz="1200" b="1" dirty="0" err="1">
                <a:latin typeface="Arial" panose="020B0604020202020204" pitchFamily="34" charset="0"/>
                <a:cs typeface="Arial" panose="020B0604020202020204" pitchFamily="34" charset="0"/>
              </a:rPr>
              <a:t>eu</a:t>
            </a:r>
            <a:r>
              <a:rPr lang="da-DK" sz="1200" b="1" dirty="0">
                <a:latin typeface="Arial" panose="020B0604020202020204" pitchFamily="34" charset="0"/>
                <a:cs typeface="Arial" panose="020B0604020202020204" pitchFamily="34" charset="0"/>
              </a:rPr>
              <a:t> vel </a:t>
            </a:r>
            <a:r>
              <a:rPr lang="da-DK" sz="1200" b="1" dirty="0" err="1">
                <a:latin typeface="Arial" panose="020B0604020202020204" pitchFamily="34" charset="0"/>
                <a:cs typeface="Arial" panose="020B0604020202020204" pitchFamily="34" charset="0"/>
              </a:rPr>
              <a:t>tortor</a:t>
            </a:r>
            <a:r>
              <a:rPr lang="da-DK" sz="1200" b="1" dirty="0">
                <a:latin typeface="Arial" panose="020B0604020202020204" pitchFamily="34" charset="0"/>
                <a:cs typeface="Arial" panose="020B0604020202020204" pitchFamily="34" charset="0"/>
              </a:rPr>
              <a:t>. </a:t>
            </a:r>
          </a:p>
        </p:txBody>
      </p:sp>
      <p:sp>
        <p:nvSpPr>
          <p:cNvPr id="4" name="Tekstfelt 3">
            <a:extLst>
              <a:ext uri="{FF2B5EF4-FFF2-40B4-BE49-F238E27FC236}">
                <a16:creationId xmlns:a16="http://schemas.microsoft.com/office/drawing/2014/main" id="{7CA4AAAF-A8E2-4DDA-18B0-5EAA65307196}"/>
              </a:ext>
            </a:extLst>
          </p:cNvPr>
          <p:cNvSpPr txBox="1"/>
          <p:nvPr/>
        </p:nvSpPr>
        <p:spPr>
          <a:xfrm>
            <a:off x="6186963" y="1916113"/>
            <a:ext cx="5741512" cy="4847481"/>
          </a:xfrm>
          <a:prstGeom prst="rect">
            <a:avLst/>
          </a:prstGeom>
          <a:noFill/>
        </p:spPr>
        <p:txBody>
          <a:bodyPr wrap="square" lIns="0" tIns="0" rIns="90000" bIns="45720" rtlCol="0" anchor="t">
            <a:spAutoFit/>
          </a:bodyPr>
          <a:lstStyle/>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Quisque</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aliquet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pharetra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b="1" spc="50" dirty="0">
              <a:solidFill>
                <a:srgbClr val="4406E0"/>
              </a:solidFill>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Mauris eros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lacinia</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cursus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non </a:t>
            </a:r>
            <a:r>
              <a:rPr lang="da-DK" sz="1200" dirty="0" err="1">
                <a:latin typeface="Arial" panose="020B0604020202020204" pitchFamily="34" charset="0"/>
                <a:cs typeface="Arial" panose="020B0604020202020204" pitchFamily="34" charset="0"/>
              </a:rPr>
              <a:t>neque</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quam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ultricies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elementum</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posuere</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Morbi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et </a:t>
            </a:r>
            <a:r>
              <a:rPr lang="da-DK" sz="1200" dirty="0" err="1">
                <a:latin typeface="Arial" panose="020B0604020202020204" pitchFamily="34" charset="0"/>
                <a:cs typeface="Arial" panose="020B0604020202020204" pitchFamily="34" charset="0"/>
              </a:rPr>
              <a:t>arcu</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pulvinar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fermentum</a:t>
            </a:r>
            <a:r>
              <a:rPr lang="da-DK" sz="1200" dirty="0">
                <a:latin typeface="Arial" panose="020B0604020202020204" pitchFamily="34" charset="0"/>
                <a:cs typeface="Arial" panose="020B0604020202020204" pitchFamily="34" charset="0"/>
              </a:rPr>
              <a:t>. In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malesuada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sem</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ornare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Suspendisse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pretium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suscipit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Cras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commodo</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turpis</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Vestibulum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orci</a:t>
            </a:r>
            <a:r>
              <a:rPr lang="da-DK" sz="1200" dirty="0">
                <a:latin typeface="Arial" panose="020B0604020202020204" pitchFamily="34" charset="0"/>
                <a:cs typeface="Arial" panose="020B0604020202020204" pitchFamily="34" charset="0"/>
              </a:rPr>
              <a:t> id </a:t>
            </a:r>
            <a:r>
              <a:rPr lang="da-DK" sz="1200" dirty="0" err="1">
                <a:latin typeface="Arial" panose="020B0604020202020204" pitchFamily="34" charset="0"/>
                <a:cs typeface="Arial" panose="020B0604020202020204" pitchFamily="34" charset="0"/>
              </a:rPr>
              <a:t>sapien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rutrum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luctus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eu</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tortor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interduLorem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endParaRPr lang="da-DK" sz="1200" dirty="0">
              <a:latin typeface="Arial" panose="020B0604020202020204" pitchFamily="34" charset="0"/>
              <a:cs typeface="Arial" panose="020B0604020202020204" pitchFamily="34" charset="0"/>
            </a:endParaRPr>
          </a:p>
          <a:p>
            <a:endParaRPr lang="da-DK" sz="1200" dirty="0">
              <a:latin typeface="Arial" panose="020B0604020202020204" pitchFamily="34" charset="0"/>
              <a:cs typeface="Arial" panose="020B0604020202020204" pitchFamily="34" charset="0"/>
            </a:endParaRPr>
          </a:p>
          <a:p>
            <a:r>
              <a:rPr lang="da-DK" sz="1600" b="1" spc="50" dirty="0">
                <a:solidFill>
                  <a:srgbClr val="4406E0"/>
                </a:solidFill>
                <a:latin typeface="Arial" panose="020B0604020202020204" pitchFamily="34" charset="0"/>
                <a:cs typeface="Arial" panose="020B0604020202020204" pitchFamily="34" charset="0"/>
              </a:rPr>
              <a:t>Underoverskrift</a:t>
            </a:r>
          </a:p>
          <a:p>
            <a:endParaRPr lang="da-DK" sz="1200" dirty="0">
              <a:latin typeface="Arial" panose="020B0604020202020204" pitchFamily="34" charset="0"/>
              <a:cs typeface="Arial" panose="020B0604020202020204" pitchFamily="34" charset="0"/>
            </a:endParaRPr>
          </a:p>
          <a:p>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Maecenas</a:t>
            </a:r>
            <a:r>
              <a:rPr lang="da-DK" sz="1200" dirty="0">
                <a:latin typeface="Arial" panose="020B0604020202020204" pitchFamily="34" charset="0"/>
                <a:cs typeface="Arial" panose="020B0604020202020204" pitchFamily="34" charset="0"/>
              </a:rPr>
              <a:t> ut eros </a:t>
            </a:r>
            <a:r>
              <a:rPr lang="da-DK" sz="1200" dirty="0" err="1">
                <a:latin typeface="Arial" panose="020B0604020202020204" pitchFamily="34" charset="0"/>
                <a:cs typeface="Arial" panose="020B0604020202020204" pitchFamily="34" charset="0"/>
              </a:rPr>
              <a:t>euismod</a:t>
            </a:r>
            <a:r>
              <a:rPr lang="da-DK" sz="1200" dirty="0">
                <a:latin typeface="Arial" panose="020B0604020202020204" pitchFamily="34" charset="0"/>
                <a:cs typeface="Arial" panose="020B0604020202020204" pitchFamily="34" charset="0"/>
              </a:rPr>
              <a:t>, dictum </a:t>
            </a:r>
            <a:r>
              <a:rPr lang="da-DK" sz="1200" dirty="0" err="1">
                <a:latin typeface="Arial" panose="020B0604020202020204" pitchFamily="34" charset="0"/>
                <a:cs typeface="Arial" panose="020B0604020202020204" pitchFamily="34" charset="0"/>
              </a:rPr>
              <a:t>felis</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pellentesque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gravida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Aenean</a:t>
            </a:r>
            <a:r>
              <a:rPr lang="da-DK" sz="1200" dirty="0">
                <a:latin typeface="Arial" panose="020B0604020202020204" pitchFamily="34" charset="0"/>
                <a:cs typeface="Arial" panose="020B0604020202020204" pitchFamily="34" charset="0"/>
              </a:rPr>
              <a:t> eget </a:t>
            </a:r>
            <a:r>
              <a:rPr lang="da-DK" sz="1200" dirty="0" err="1">
                <a:latin typeface="Arial" panose="020B0604020202020204" pitchFamily="34" charset="0"/>
                <a:cs typeface="Arial" panose="020B0604020202020204" pitchFamily="34" charset="0"/>
              </a:rPr>
              <a:t>efficitur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metus</a:t>
            </a:r>
            <a:r>
              <a:rPr lang="da-DK" sz="1200" dirty="0">
                <a:latin typeface="Arial" panose="020B0604020202020204" pitchFamily="34" charset="0"/>
                <a:cs typeface="Arial" panose="020B0604020202020204" pitchFamily="34" charset="0"/>
              </a:rPr>
              <a:t>, vel </a:t>
            </a:r>
            <a:r>
              <a:rPr lang="da-DK" sz="1200" dirty="0" err="1">
                <a:latin typeface="Arial" panose="020B0604020202020204" pitchFamily="34" charset="0"/>
                <a:cs typeface="Arial" panose="020B0604020202020204" pitchFamily="34" charset="0"/>
              </a:rPr>
              <a:t>accumsan</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augue</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Nulla</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Lorem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ipsum</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dolor</a:t>
            </a:r>
            <a:r>
              <a:rPr lang="da-DK" sz="1200" dirty="0">
                <a:latin typeface="Arial" panose="020B0604020202020204" pitchFamily="34" charset="0"/>
                <a:cs typeface="Arial" panose="020B0604020202020204" pitchFamily="34" charset="0"/>
              </a:rPr>
              <a:t> sit </a:t>
            </a:r>
            <a:r>
              <a:rPr lang="da-DK" sz="1200" dirty="0" err="1">
                <a:latin typeface="Arial" panose="020B0604020202020204" pitchFamily="34" charset="0"/>
                <a:cs typeface="Arial" panose="020B0604020202020204" pitchFamily="34" charset="0"/>
              </a:rPr>
              <a:t>amet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consectetur</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adipiscing</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elit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Sed</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mollis</a:t>
            </a:r>
            <a:r>
              <a:rPr lang="da-DK" sz="1200" dirty="0">
                <a:latin typeface="Arial" panose="020B0604020202020204" pitchFamily="34" charset="0"/>
                <a:cs typeface="Arial" panose="020B0604020202020204" pitchFamily="34" charset="0"/>
              </a:rPr>
              <a:t> ut </a:t>
            </a:r>
            <a:r>
              <a:rPr lang="da-DK" sz="1200" dirty="0" err="1">
                <a:latin typeface="Arial" panose="020B0604020202020204" pitchFamily="34" charset="0"/>
                <a:cs typeface="Arial" panose="020B0604020202020204" pitchFamily="34" charset="0"/>
              </a:rPr>
              <a:t>nunc</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placerat</a:t>
            </a:r>
            <a:r>
              <a:rPr lang="da-DK" sz="1200" dirty="0">
                <a:latin typeface="Arial" panose="020B0604020202020204" pitchFamily="34" charset="0"/>
                <a:cs typeface="Arial" panose="020B0604020202020204" pitchFamily="34" charset="0"/>
              </a:rPr>
              <a:t> </a:t>
            </a:r>
            <a:r>
              <a:rPr lang="da-DK" sz="1200" dirty="0" err="1">
                <a:latin typeface="Arial" panose="020B0604020202020204" pitchFamily="34" charset="0"/>
                <a:cs typeface="Arial" panose="020B0604020202020204" pitchFamily="34" charset="0"/>
              </a:rPr>
              <a:t>facilisis</a:t>
            </a:r>
            <a:r>
              <a:rPr lang="da-DK" sz="1200" dirty="0">
                <a:latin typeface="Arial" panose="020B0604020202020204" pitchFamily="34" charset="0"/>
                <a:cs typeface="Arial" panose="020B0604020202020204" pitchFamily="34" charset="0"/>
              </a:rPr>
              <a:t>. </a:t>
            </a:r>
          </a:p>
          <a:p>
            <a:endParaRPr lang="da-DK"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195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59DA-A8EE-49F6-8F2C-D3BB7F490B00}"/>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CE8A99C3-3DD0-7B7B-5050-15B7F2DABF93}"/>
              </a:ext>
            </a:extLst>
          </p:cNvPr>
          <p:cNvSpPr/>
          <p:nvPr/>
        </p:nvSpPr>
        <p:spPr>
          <a:xfrm>
            <a:off x="6167438" y="-1"/>
            <a:ext cx="6048063" cy="6858001"/>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E855BBB-0108-5C08-43BF-070D93DFA26C}"/>
              </a:ext>
            </a:extLst>
          </p:cNvPr>
          <p:cNvSpPr txBox="1"/>
          <p:nvPr/>
        </p:nvSpPr>
        <p:spPr>
          <a:xfrm>
            <a:off x="163271" y="207097"/>
            <a:ext cx="8003068" cy="1323439"/>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Diagram </a:t>
            </a:r>
          </a:p>
          <a:p>
            <a:r>
              <a:rPr lang="da-DK" sz="4000" b="1" spc="110" dirty="0">
                <a:solidFill>
                  <a:srgbClr val="26214F"/>
                </a:solidFill>
                <a:latin typeface="Arial" panose="020B0604020202020204" pitchFamily="34" charset="0"/>
                <a:cs typeface="Arial" panose="020B0604020202020204" pitchFamily="34" charset="0"/>
              </a:rPr>
              <a:t>type 1</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A074ED93-8C75-4933-E1E8-52F5EF4C442E}"/>
              </a:ext>
            </a:extLst>
          </p:cNvPr>
          <p:cNvSpPr txBox="1"/>
          <p:nvPr/>
        </p:nvSpPr>
        <p:spPr>
          <a:xfrm>
            <a:off x="2396184" y="6325515"/>
            <a:ext cx="2774678" cy="271228"/>
          </a:xfrm>
          <a:prstGeom prst="rect">
            <a:avLst/>
          </a:prstGeom>
          <a:noFill/>
        </p:spPr>
        <p:txBody>
          <a:bodyPr wrap="square" rIns="90000" rtlCol="0">
            <a:spAutoFit/>
          </a:bodyPr>
          <a:lstStyle/>
          <a:p>
            <a:pPr>
              <a:lnSpc>
                <a:spcPct val="150000"/>
              </a:lnSpc>
              <a:buSzPct val="100000"/>
            </a:pPr>
            <a:r>
              <a:rPr lang="da-DK" sz="900" i="1" spc="20" dirty="0">
                <a:solidFill>
                  <a:srgbClr val="26214F"/>
                </a:solidFill>
                <a:latin typeface="Barlow" panose="00000500000000000000" pitchFamily="2" charset="0"/>
                <a:cs typeface="Arial" panose="020B0604020202020204" pitchFamily="34" charset="0"/>
              </a:rPr>
              <a:t>Cirkatal</a:t>
            </a:r>
          </a:p>
        </p:txBody>
      </p:sp>
      <p:graphicFrame>
        <p:nvGraphicFramePr>
          <p:cNvPr id="2" name="Diagram 1">
            <a:extLst>
              <a:ext uri="{FF2B5EF4-FFF2-40B4-BE49-F238E27FC236}">
                <a16:creationId xmlns:a16="http://schemas.microsoft.com/office/drawing/2014/main" id="{E28932DF-264C-ED92-A110-ED99A8338CB8}"/>
              </a:ext>
            </a:extLst>
          </p:cNvPr>
          <p:cNvGraphicFramePr/>
          <p:nvPr/>
        </p:nvGraphicFramePr>
        <p:xfrm>
          <a:off x="6085513" y="787593"/>
          <a:ext cx="5780424" cy="56735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5CABC688-6289-C923-BEEC-EEEA9F7FA206}"/>
              </a:ext>
            </a:extLst>
          </p:cNvPr>
          <p:cNvSpPr txBox="1"/>
          <p:nvPr/>
        </p:nvSpPr>
        <p:spPr>
          <a:xfrm>
            <a:off x="263525" y="3465513"/>
            <a:ext cx="4907337" cy="1769715"/>
          </a:xfrm>
          <a:prstGeom prst="rect">
            <a:avLst/>
          </a:prstGeom>
          <a:noFill/>
        </p:spPr>
        <p:txBody>
          <a:bodyPr wrap="square" lIns="0" tIns="0" rIns="90000" bIns="45720" rtlCol="0" anchor="t">
            <a:spAutoFit/>
          </a:bodyPr>
          <a:lstStyle/>
          <a:p>
            <a:pPr lvl="0">
              <a:buSzPct val="100000"/>
              <a:defRPr/>
            </a:pPr>
            <a:r>
              <a:rPr lang="da-DK" sz="1600" dirty="0" err="1">
                <a:solidFill>
                  <a:srgbClr val="211A52"/>
                </a:solidFill>
                <a:latin typeface="Arial" panose="020B0604020202020204" pitchFamily="34" charset="0"/>
                <a:cs typeface="Arial" panose="020B0604020202020204" pitchFamily="34" charset="0"/>
              </a:rPr>
              <a:t>Lorem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ipsum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consectetur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adipiscing</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Quisque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ultrices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metus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quam</a:t>
            </a:r>
            <a:r>
              <a:rPr lang="da-DK" sz="1600" dirty="0">
                <a:solidFill>
                  <a:srgbClr val="211A52"/>
                </a:solidFill>
                <a:latin typeface="Arial" panose="020B0604020202020204" pitchFamily="34" charset="0"/>
                <a:cs typeface="Arial" panose="020B0604020202020204" pitchFamily="34" charset="0"/>
              </a:rPr>
              <a:t>, id </a:t>
            </a:r>
            <a:r>
              <a:rPr lang="da-DK" sz="1600" dirty="0" err="1">
                <a:solidFill>
                  <a:srgbClr val="211A52"/>
                </a:solidFill>
                <a:latin typeface="Arial" panose="020B0604020202020204" pitchFamily="34" charset="0"/>
                <a:cs typeface="Arial" panose="020B0604020202020204" pitchFamily="34" charset="0"/>
              </a:rPr>
              <a:t>rhoncus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felis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malesuada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fringilla</a:t>
            </a:r>
            <a:r>
              <a:rPr lang="da-DK" sz="1600" dirty="0">
                <a:solidFill>
                  <a:srgbClr val="211A52"/>
                </a:solidFill>
                <a:latin typeface="Arial" panose="020B0604020202020204" pitchFamily="34" charset="0"/>
                <a:cs typeface="Arial" panose="020B0604020202020204" pitchFamily="34" charset="0"/>
              </a:rPr>
              <a:t>. </a:t>
            </a:r>
          </a:p>
          <a:p>
            <a:pPr lvl="0">
              <a:buSzPct val="100000"/>
              <a:defRPr/>
            </a:pPr>
            <a:endParaRPr lang="da-DK" sz="1600" dirty="0">
              <a:solidFill>
                <a:srgbClr val="211A52"/>
              </a:solidFill>
              <a:latin typeface="Arial" panose="020B0604020202020204" pitchFamily="34" charset="0"/>
              <a:cs typeface="Arial" panose="020B0604020202020204" pitchFamily="34" charset="0"/>
            </a:endParaRPr>
          </a:p>
          <a:p>
            <a:pPr lvl="0">
              <a:buSzPct val="100000"/>
              <a:defRPr/>
            </a:pPr>
            <a:r>
              <a:rPr lang="da-DK" sz="1600" dirty="0" err="1">
                <a:solidFill>
                  <a:srgbClr val="211A52"/>
                </a:solidFill>
                <a:latin typeface="Arial" panose="020B0604020202020204" pitchFamily="34" charset="0"/>
                <a:cs typeface="Arial" panose="020B0604020202020204" pitchFamily="34" charset="0"/>
              </a:rPr>
              <a:t>Nullam</a:t>
            </a:r>
            <a:r>
              <a:rPr lang="da-DK" sz="1600" dirty="0">
                <a:solidFill>
                  <a:srgbClr val="211A52"/>
                </a:solidFill>
                <a:latin typeface="Arial" panose="020B0604020202020204" pitchFamily="34" charset="0"/>
                <a:cs typeface="Arial" panose="020B0604020202020204" pitchFamily="34" charset="0"/>
              </a:rPr>
              <a:t> eget </a:t>
            </a:r>
            <a:r>
              <a:rPr lang="da-DK" sz="1600" dirty="0" err="1">
                <a:solidFill>
                  <a:srgbClr val="211A52"/>
                </a:solidFill>
                <a:latin typeface="Arial" panose="020B0604020202020204" pitchFamily="34" charset="0"/>
                <a:cs typeface="Arial" panose="020B0604020202020204" pitchFamily="34" charset="0"/>
              </a:rPr>
              <a:t>lectus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eu</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tempus </a:t>
            </a:r>
            <a:r>
              <a:rPr lang="da-DK" sz="1600" dirty="0" err="1">
                <a:solidFill>
                  <a:srgbClr val="211A52"/>
                </a:solidFill>
                <a:latin typeface="Arial" panose="020B0604020202020204" pitchFamily="34" charset="0"/>
                <a:cs typeface="Arial" panose="020B0604020202020204" pitchFamily="34" charset="0"/>
              </a:rPr>
              <a:t>feugiat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Praesent</a:t>
            </a:r>
            <a:r>
              <a:rPr lang="da-DK" sz="1600" dirty="0">
                <a:solidFill>
                  <a:srgbClr val="211A52"/>
                </a:solidFill>
                <a:latin typeface="Arial" panose="020B0604020202020204" pitchFamily="34" charset="0"/>
                <a:cs typeface="Arial" panose="020B0604020202020204" pitchFamily="34" charset="0"/>
              </a:rPr>
              <a:t> in </a:t>
            </a:r>
            <a:r>
              <a:rPr lang="da-DK" sz="1600" dirty="0" err="1">
                <a:solidFill>
                  <a:srgbClr val="211A52"/>
                </a:solidFill>
                <a:latin typeface="Arial" panose="020B0604020202020204" pitchFamily="34" charset="0"/>
                <a:cs typeface="Arial" panose="020B0604020202020204" pitchFamily="34" charset="0"/>
              </a:rPr>
              <a:t>ligula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Integer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pellentesque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dui</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purus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venenatis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ullamcorper</a:t>
            </a:r>
            <a:r>
              <a:rPr lang="da-DK" sz="1600" dirty="0">
                <a:solidFill>
                  <a:srgbClr val="211A52"/>
                </a:solidFill>
                <a:latin typeface="Arial" panose="020B0604020202020204" pitchFamily="34" charset="0"/>
                <a:cs typeface="Arial" panose="020B0604020202020204" pitchFamily="34" charset="0"/>
              </a:rPr>
              <a:t>.</a:t>
            </a:r>
            <a:endParaRPr kumimoji="0" lang="da-DK" sz="12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36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0639A-6462-4F5F-2CA2-8FE8F8BD1C39}"/>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C37705CB-D9D6-EE25-2A1F-18A51EFB423B}"/>
              </a:ext>
            </a:extLst>
          </p:cNvPr>
          <p:cNvSpPr/>
          <p:nvPr/>
        </p:nvSpPr>
        <p:spPr>
          <a:xfrm>
            <a:off x="6167438" y="-1"/>
            <a:ext cx="6048063" cy="6858001"/>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4504DD9-B478-1182-E298-60FEC6965A4D}"/>
              </a:ext>
            </a:extLst>
          </p:cNvPr>
          <p:cNvSpPr txBox="1"/>
          <p:nvPr/>
        </p:nvSpPr>
        <p:spPr>
          <a:xfrm>
            <a:off x="163271" y="207097"/>
            <a:ext cx="8003068" cy="1323439"/>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Diagram </a:t>
            </a:r>
          </a:p>
          <a:p>
            <a:r>
              <a:rPr lang="da-DK" sz="4000" b="1" spc="110" dirty="0">
                <a:solidFill>
                  <a:srgbClr val="26214F"/>
                </a:solidFill>
                <a:latin typeface="Arial" panose="020B0604020202020204" pitchFamily="34" charset="0"/>
                <a:cs typeface="Arial" panose="020B0604020202020204" pitchFamily="34" charset="0"/>
              </a:rPr>
              <a:t>type 2</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C6824BD3-7E0F-51D0-F967-9415B55C03D2}"/>
              </a:ext>
            </a:extLst>
          </p:cNvPr>
          <p:cNvSpPr txBox="1"/>
          <p:nvPr/>
        </p:nvSpPr>
        <p:spPr>
          <a:xfrm>
            <a:off x="2396184" y="6325515"/>
            <a:ext cx="2774678" cy="271228"/>
          </a:xfrm>
          <a:prstGeom prst="rect">
            <a:avLst/>
          </a:prstGeom>
          <a:noFill/>
        </p:spPr>
        <p:txBody>
          <a:bodyPr wrap="square" rIns="90000" rtlCol="0">
            <a:spAutoFit/>
          </a:bodyPr>
          <a:lstStyle/>
          <a:p>
            <a:pPr>
              <a:lnSpc>
                <a:spcPct val="150000"/>
              </a:lnSpc>
              <a:buSzPct val="100000"/>
            </a:pPr>
            <a:r>
              <a:rPr lang="da-DK" sz="900" i="1" spc="20" dirty="0">
                <a:solidFill>
                  <a:srgbClr val="26214F"/>
                </a:solidFill>
                <a:latin typeface="Barlow" panose="00000500000000000000" pitchFamily="2" charset="0"/>
                <a:cs typeface="Arial" panose="020B0604020202020204" pitchFamily="34" charset="0"/>
              </a:rPr>
              <a:t>Cirkatal</a:t>
            </a:r>
          </a:p>
        </p:txBody>
      </p:sp>
      <p:graphicFrame>
        <p:nvGraphicFramePr>
          <p:cNvPr id="2" name="Diagram 1">
            <a:extLst>
              <a:ext uri="{FF2B5EF4-FFF2-40B4-BE49-F238E27FC236}">
                <a16:creationId xmlns:a16="http://schemas.microsoft.com/office/drawing/2014/main" id="{6E287534-A14E-6123-CBE8-B0A26DC50E65}"/>
              </a:ext>
            </a:extLst>
          </p:cNvPr>
          <p:cNvGraphicFramePr/>
          <p:nvPr/>
        </p:nvGraphicFramePr>
        <p:xfrm>
          <a:off x="6452075" y="787593"/>
          <a:ext cx="5413861" cy="56735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3A76AEDC-2B5D-D5E2-7B4F-3936A3BBF1B6}"/>
              </a:ext>
            </a:extLst>
          </p:cNvPr>
          <p:cNvSpPr txBox="1"/>
          <p:nvPr/>
        </p:nvSpPr>
        <p:spPr>
          <a:xfrm>
            <a:off x="263525" y="3465513"/>
            <a:ext cx="4907337" cy="1769715"/>
          </a:xfrm>
          <a:prstGeom prst="rect">
            <a:avLst/>
          </a:prstGeom>
          <a:noFill/>
        </p:spPr>
        <p:txBody>
          <a:bodyPr wrap="square" lIns="0" tIns="0" rIns="90000" bIns="45720" rtlCol="0" anchor="t">
            <a:spAutoFit/>
          </a:bodyPr>
          <a:lstStyle/>
          <a:p>
            <a:pPr lvl="0">
              <a:buSzPct val="100000"/>
              <a:defRPr/>
            </a:pPr>
            <a:r>
              <a:rPr lang="da-DK" sz="1600" dirty="0" err="1">
                <a:solidFill>
                  <a:srgbClr val="211A52"/>
                </a:solidFill>
                <a:latin typeface="Arial" panose="020B0604020202020204" pitchFamily="34" charset="0"/>
                <a:cs typeface="Arial" panose="020B0604020202020204" pitchFamily="34" charset="0"/>
              </a:rPr>
              <a:t>Lorem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ipsum</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consectetur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adipiscing</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Quisque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ultrices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metus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quam</a:t>
            </a:r>
            <a:r>
              <a:rPr lang="da-DK" sz="1600" dirty="0">
                <a:solidFill>
                  <a:srgbClr val="211A52"/>
                </a:solidFill>
                <a:latin typeface="Arial" panose="020B0604020202020204" pitchFamily="34" charset="0"/>
                <a:cs typeface="Arial" panose="020B0604020202020204" pitchFamily="34" charset="0"/>
              </a:rPr>
              <a:t>, id </a:t>
            </a:r>
            <a:r>
              <a:rPr lang="da-DK" sz="1600" dirty="0" err="1">
                <a:solidFill>
                  <a:srgbClr val="211A52"/>
                </a:solidFill>
                <a:latin typeface="Arial" panose="020B0604020202020204" pitchFamily="34" charset="0"/>
                <a:cs typeface="Arial" panose="020B0604020202020204" pitchFamily="34" charset="0"/>
              </a:rPr>
              <a:t>rhoncus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felis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malesuada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fringilla</a:t>
            </a:r>
            <a:r>
              <a:rPr lang="da-DK" sz="1600" dirty="0">
                <a:solidFill>
                  <a:srgbClr val="211A52"/>
                </a:solidFill>
                <a:latin typeface="Arial" panose="020B0604020202020204" pitchFamily="34" charset="0"/>
                <a:cs typeface="Arial" panose="020B0604020202020204" pitchFamily="34" charset="0"/>
              </a:rPr>
              <a:t>. </a:t>
            </a:r>
          </a:p>
          <a:p>
            <a:pPr lvl="0">
              <a:buSzPct val="100000"/>
              <a:defRPr/>
            </a:pPr>
            <a:endParaRPr lang="da-DK" sz="1600" dirty="0">
              <a:solidFill>
                <a:srgbClr val="211A52"/>
              </a:solidFill>
              <a:latin typeface="Arial" panose="020B0604020202020204" pitchFamily="34" charset="0"/>
              <a:cs typeface="Arial" panose="020B0604020202020204" pitchFamily="34" charset="0"/>
            </a:endParaRPr>
          </a:p>
          <a:p>
            <a:pPr lvl="0">
              <a:buSzPct val="100000"/>
              <a:defRPr/>
            </a:pPr>
            <a:r>
              <a:rPr lang="da-DK" sz="1600" dirty="0" err="1">
                <a:solidFill>
                  <a:srgbClr val="211A52"/>
                </a:solidFill>
                <a:latin typeface="Arial" panose="020B0604020202020204" pitchFamily="34" charset="0"/>
                <a:cs typeface="Arial" panose="020B0604020202020204" pitchFamily="34" charset="0"/>
              </a:rPr>
              <a:t>Nullam</a:t>
            </a:r>
            <a:r>
              <a:rPr lang="da-DK" sz="1600" dirty="0">
                <a:solidFill>
                  <a:srgbClr val="211A52"/>
                </a:solidFill>
                <a:latin typeface="Arial" panose="020B0604020202020204" pitchFamily="34" charset="0"/>
                <a:cs typeface="Arial" panose="020B0604020202020204" pitchFamily="34" charset="0"/>
              </a:rPr>
              <a:t> eget </a:t>
            </a:r>
            <a:r>
              <a:rPr lang="da-DK" sz="1600" dirty="0" err="1">
                <a:solidFill>
                  <a:srgbClr val="211A52"/>
                </a:solidFill>
                <a:latin typeface="Arial" panose="020B0604020202020204" pitchFamily="34" charset="0"/>
                <a:cs typeface="Arial" panose="020B0604020202020204" pitchFamily="34" charset="0"/>
              </a:rPr>
              <a:t>lectus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eu</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dolor</a:t>
            </a:r>
            <a:r>
              <a:rPr lang="da-DK" sz="1600" dirty="0">
                <a:solidFill>
                  <a:srgbClr val="211A52"/>
                </a:solidFill>
                <a:latin typeface="Arial" panose="020B0604020202020204" pitchFamily="34" charset="0"/>
                <a:cs typeface="Arial" panose="020B0604020202020204" pitchFamily="34" charset="0"/>
              </a:rPr>
              <a:t> tempus </a:t>
            </a:r>
            <a:r>
              <a:rPr lang="da-DK" sz="1600" dirty="0" err="1">
                <a:solidFill>
                  <a:srgbClr val="211A52"/>
                </a:solidFill>
                <a:latin typeface="Arial" panose="020B0604020202020204" pitchFamily="34" charset="0"/>
                <a:cs typeface="Arial" panose="020B0604020202020204" pitchFamily="34" charset="0"/>
              </a:rPr>
              <a:t>feugiat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Praesent</a:t>
            </a:r>
            <a:r>
              <a:rPr lang="da-DK" sz="1600" dirty="0">
                <a:solidFill>
                  <a:srgbClr val="211A52"/>
                </a:solidFill>
                <a:latin typeface="Arial" panose="020B0604020202020204" pitchFamily="34" charset="0"/>
                <a:cs typeface="Arial" panose="020B0604020202020204" pitchFamily="34" charset="0"/>
              </a:rPr>
              <a:t> in </a:t>
            </a:r>
            <a:r>
              <a:rPr lang="da-DK" sz="1600" dirty="0" err="1">
                <a:solidFill>
                  <a:srgbClr val="211A52"/>
                </a:solidFill>
                <a:latin typeface="Arial" panose="020B0604020202020204" pitchFamily="34" charset="0"/>
                <a:cs typeface="Arial" panose="020B0604020202020204" pitchFamily="34" charset="0"/>
              </a:rPr>
              <a:t>ligula</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velit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Integer</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pellentesque</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dui</a:t>
            </a:r>
            <a:r>
              <a:rPr lang="da-DK" sz="1600" dirty="0">
                <a:solidFill>
                  <a:srgbClr val="211A52"/>
                </a:solidFill>
                <a:latin typeface="Arial" panose="020B0604020202020204" pitchFamily="34" charset="0"/>
                <a:cs typeface="Arial" panose="020B0604020202020204" pitchFamily="34" charset="0"/>
              </a:rPr>
              <a:t> sit </a:t>
            </a:r>
            <a:r>
              <a:rPr lang="da-DK" sz="1600" dirty="0" err="1">
                <a:solidFill>
                  <a:srgbClr val="211A52"/>
                </a:solidFill>
                <a:latin typeface="Arial" panose="020B0604020202020204" pitchFamily="34" charset="0"/>
                <a:cs typeface="Arial" panose="020B0604020202020204" pitchFamily="34" charset="0"/>
              </a:rPr>
              <a:t>amet</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purus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venenatis</a:t>
            </a:r>
            <a:r>
              <a:rPr lang="da-DK" sz="1600" dirty="0">
                <a:solidFill>
                  <a:srgbClr val="211A52"/>
                </a:solidFill>
                <a:latin typeface="Arial" panose="020B0604020202020204" pitchFamily="34" charset="0"/>
                <a:cs typeface="Arial" panose="020B0604020202020204" pitchFamily="34" charset="0"/>
              </a:rPr>
              <a:t> </a:t>
            </a:r>
            <a:r>
              <a:rPr lang="da-DK" sz="1600" dirty="0" err="1">
                <a:solidFill>
                  <a:srgbClr val="211A52"/>
                </a:solidFill>
                <a:latin typeface="Arial" panose="020B0604020202020204" pitchFamily="34" charset="0"/>
                <a:cs typeface="Arial" panose="020B0604020202020204" pitchFamily="34" charset="0"/>
              </a:rPr>
              <a:t>ullamcorper</a:t>
            </a:r>
            <a:r>
              <a:rPr lang="da-DK" sz="1600" dirty="0">
                <a:solidFill>
                  <a:srgbClr val="211A52"/>
                </a:solidFill>
                <a:latin typeface="Arial" panose="020B0604020202020204" pitchFamily="34" charset="0"/>
                <a:cs typeface="Arial" panose="020B0604020202020204" pitchFamily="34" charset="0"/>
              </a:rPr>
              <a:t>.</a:t>
            </a:r>
            <a:endParaRPr kumimoji="0" lang="da-DK" sz="12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964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6B58-8B50-2B7F-DF51-180816D39BD2}"/>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500C8C54-3873-5A5D-4140-219B7B6F85A1}"/>
              </a:ext>
            </a:extLst>
          </p:cNvPr>
          <p:cNvSpPr txBox="1"/>
          <p:nvPr/>
        </p:nvSpPr>
        <p:spPr>
          <a:xfrm>
            <a:off x="163271" y="207097"/>
            <a:ext cx="8003068" cy="707886"/>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Ikoner</a:t>
            </a:r>
            <a:endParaRPr lang="da-DK" sz="4800" b="1" spc="110" dirty="0">
              <a:solidFill>
                <a:srgbClr val="26214F"/>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FAF3E95-76BC-1C35-ADC4-976C3F8259B4}"/>
              </a:ext>
            </a:extLst>
          </p:cNvPr>
          <p:cNvSpPr txBox="1"/>
          <p:nvPr/>
        </p:nvSpPr>
        <p:spPr>
          <a:xfrm>
            <a:off x="2396184" y="6325515"/>
            <a:ext cx="2774678" cy="271228"/>
          </a:xfrm>
          <a:prstGeom prst="rect">
            <a:avLst/>
          </a:prstGeom>
          <a:noFill/>
        </p:spPr>
        <p:txBody>
          <a:bodyPr wrap="square" rIns="90000" rtlCol="0">
            <a:spAutoFit/>
          </a:bodyPr>
          <a:lstStyle/>
          <a:p>
            <a:pPr>
              <a:lnSpc>
                <a:spcPct val="150000"/>
              </a:lnSpc>
              <a:buSzPct val="100000"/>
            </a:pPr>
            <a:r>
              <a:rPr lang="da-DK" sz="900" i="1" spc="20" dirty="0">
                <a:solidFill>
                  <a:srgbClr val="26214F"/>
                </a:solidFill>
                <a:latin typeface="Barlow" panose="00000500000000000000" pitchFamily="2" charset="0"/>
                <a:cs typeface="Arial" panose="020B0604020202020204" pitchFamily="34" charset="0"/>
              </a:rPr>
              <a:t>Cirkatal</a:t>
            </a:r>
          </a:p>
        </p:txBody>
      </p:sp>
      <p:pic>
        <p:nvPicPr>
          <p:cNvPr id="3" name="Grafik 2">
            <a:extLst>
              <a:ext uri="{FF2B5EF4-FFF2-40B4-BE49-F238E27FC236}">
                <a16:creationId xmlns:a16="http://schemas.microsoft.com/office/drawing/2014/main" id="{687FDABD-2048-F1A0-6A04-5946729C9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93747" y="1479181"/>
            <a:ext cx="588156" cy="470524"/>
          </a:xfrm>
          <a:prstGeom prst="rect">
            <a:avLst/>
          </a:prstGeom>
        </p:spPr>
      </p:pic>
      <p:pic>
        <p:nvPicPr>
          <p:cNvPr id="6" name="Grafik 5">
            <a:extLst>
              <a:ext uri="{FF2B5EF4-FFF2-40B4-BE49-F238E27FC236}">
                <a16:creationId xmlns:a16="http://schemas.microsoft.com/office/drawing/2014/main" id="{D0667FB1-E7B5-9F7C-C5D3-405C109204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5863" y="3951574"/>
            <a:ext cx="588156" cy="588156"/>
          </a:xfrm>
          <a:prstGeom prst="rect">
            <a:avLst/>
          </a:prstGeom>
        </p:spPr>
      </p:pic>
      <p:pic>
        <p:nvPicPr>
          <p:cNvPr id="8" name="Grafik 7">
            <a:extLst>
              <a:ext uri="{FF2B5EF4-FFF2-40B4-BE49-F238E27FC236}">
                <a16:creationId xmlns:a16="http://schemas.microsoft.com/office/drawing/2014/main" id="{5B42BFEF-B95B-3CDC-C81D-8224995C4B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4765" y="2678963"/>
            <a:ext cx="588156" cy="529346"/>
          </a:xfrm>
          <a:prstGeom prst="rect">
            <a:avLst/>
          </a:prstGeom>
        </p:spPr>
      </p:pic>
      <p:pic>
        <p:nvPicPr>
          <p:cNvPr id="10" name="Grafik 9">
            <a:extLst>
              <a:ext uri="{FF2B5EF4-FFF2-40B4-BE49-F238E27FC236}">
                <a16:creationId xmlns:a16="http://schemas.microsoft.com/office/drawing/2014/main" id="{DD2287E9-9C80-FEDB-6E49-9580C27FC5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8246" y="2482919"/>
            <a:ext cx="529342" cy="646972"/>
          </a:xfrm>
          <a:prstGeom prst="rect">
            <a:avLst/>
          </a:prstGeom>
        </p:spPr>
      </p:pic>
      <p:pic>
        <p:nvPicPr>
          <p:cNvPr id="12" name="Grafik 11">
            <a:extLst>
              <a:ext uri="{FF2B5EF4-FFF2-40B4-BE49-F238E27FC236}">
                <a16:creationId xmlns:a16="http://schemas.microsoft.com/office/drawing/2014/main" id="{19D31022-FA33-5874-2644-F058AE9096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4889" y="1449772"/>
            <a:ext cx="529342" cy="529342"/>
          </a:xfrm>
          <a:prstGeom prst="rect">
            <a:avLst/>
          </a:prstGeom>
        </p:spPr>
      </p:pic>
      <p:grpSp>
        <p:nvGrpSpPr>
          <p:cNvPr id="114" name="Gruppe 113">
            <a:extLst>
              <a:ext uri="{FF2B5EF4-FFF2-40B4-BE49-F238E27FC236}">
                <a16:creationId xmlns:a16="http://schemas.microsoft.com/office/drawing/2014/main" id="{DC0CC739-5327-CB67-386A-F26F275BC75C}"/>
              </a:ext>
            </a:extLst>
          </p:cNvPr>
          <p:cNvGrpSpPr/>
          <p:nvPr/>
        </p:nvGrpSpPr>
        <p:grpSpPr>
          <a:xfrm>
            <a:off x="3430033" y="3958341"/>
            <a:ext cx="510520" cy="574622"/>
            <a:chOff x="2964543" y="4321122"/>
            <a:chExt cx="510520" cy="574622"/>
          </a:xfrm>
        </p:grpSpPr>
        <p:sp>
          <p:nvSpPr>
            <p:cNvPr id="102" name="Kombinationstegning: figur 101">
              <a:extLst>
                <a:ext uri="{FF2B5EF4-FFF2-40B4-BE49-F238E27FC236}">
                  <a16:creationId xmlns:a16="http://schemas.microsoft.com/office/drawing/2014/main" id="{F006FA3F-0C07-F69C-9460-6C3DA3DF2A03}"/>
                </a:ext>
              </a:extLst>
            </p:cNvPr>
            <p:cNvSpPr/>
            <p:nvPr/>
          </p:nvSpPr>
          <p:spPr>
            <a:xfrm>
              <a:off x="2964543" y="4586377"/>
              <a:ext cx="510520" cy="309366"/>
            </a:xfrm>
            <a:custGeom>
              <a:avLst/>
              <a:gdLst>
                <a:gd name="connsiteX0" fmla="*/ 334074 w 510520"/>
                <a:gd name="connsiteY0" fmla="*/ 0 h 309366"/>
                <a:gd name="connsiteX1" fmla="*/ 334074 w 510520"/>
                <a:gd name="connsiteY1" fmla="*/ 0 h 309366"/>
                <a:gd name="connsiteX2" fmla="*/ 255260 w 510520"/>
                <a:gd name="connsiteY2" fmla="*/ 27055 h 309366"/>
                <a:gd name="connsiteX3" fmla="*/ 176447 w 510520"/>
                <a:gd name="connsiteY3" fmla="*/ 0 h 309366"/>
                <a:gd name="connsiteX4" fmla="*/ 176447 w 510520"/>
                <a:gd name="connsiteY4" fmla="*/ 0 h 309366"/>
                <a:gd name="connsiteX5" fmla="*/ 0 w 510520"/>
                <a:gd name="connsiteY5" fmla="*/ 176445 h 309366"/>
                <a:gd name="connsiteX6" fmla="*/ 0 w 510520"/>
                <a:gd name="connsiteY6" fmla="*/ 309367 h 309366"/>
                <a:gd name="connsiteX7" fmla="*/ 510521 w 510520"/>
                <a:gd name="connsiteY7" fmla="*/ 309367 h 309366"/>
                <a:gd name="connsiteX8" fmla="*/ 510521 w 510520"/>
                <a:gd name="connsiteY8" fmla="*/ 176445 h 309366"/>
                <a:gd name="connsiteX9" fmla="*/ 334074 w 510520"/>
                <a:gd name="connsiteY9" fmla="*/ 0 h 30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20" h="309366">
                  <a:moveTo>
                    <a:pt x="334074" y="0"/>
                  </a:moveTo>
                  <a:lnTo>
                    <a:pt x="334074" y="0"/>
                  </a:lnTo>
                  <a:cubicBezTo>
                    <a:pt x="334074" y="0"/>
                    <a:pt x="297020" y="27055"/>
                    <a:pt x="255260" y="27055"/>
                  </a:cubicBezTo>
                  <a:cubicBezTo>
                    <a:pt x="208796" y="27055"/>
                    <a:pt x="176447" y="0"/>
                    <a:pt x="176447" y="0"/>
                  </a:cubicBezTo>
                  <a:lnTo>
                    <a:pt x="176447" y="0"/>
                  </a:lnTo>
                  <a:cubicBezTo>
                    <a:pt x="78813" y="0"/>
                    <a:pt x="0" y="78812"/>
                    <a:pt x="0" y="176445"/>
                  </a:cubicBezTo>
                  <a:lnTo>
                    <a:pt x="0" y="309367"/>
                  </a:lnTo>
                  <a:lnTo>
                    <a:pt x="510521" y="309367"/>
                  </a:lnTo>
                  <a:lnTo>
                    <a:pt x="510521" y="176445"/>
                  </a:lnTo>
                  <a:cubicBezTo>
                    <a:pt x="510521" y="78812"/>
                    <a:pt x="431708" y="0"/>
                    <a:pt x="334074" y="0"/>
                  </a:cubicBezTo>
                  <a:close/>
                </a:path>
              </a:pathLst>
            </a:custGeom>
            <a:noFill/>
            <a:ln w="19050" cap="flat">
              <a:solidFill>
                <a:srgbClr val="4406E0"/>
              </a:solidFill>
              <a:prstDash val="solid"/>
              <a:miter/>
            </a:ln>
          </p:spPr>
          <p:txBody>
            <a:bodyPr rtlCol="0" anchor="ctr"/>
            <a:lstStyle/>
            <a:p>
              <a:endParaRPr lang="da-DK"/>
            </a:p>
          </p:txBody>
        </p:sp>
        <p:sp>
          <p:nvSpPr>
            <p:cNvPr id="103" name="Kombinationstegning: figur 102">
              <a:extLst>
                <a:ext uri="{FF2B5EF4-FFF2-40B4-BE49-F238E27FC236}">
                  <a16:creationId xmlns:a16="http://schemas.microsoft.com/office/drawing/2014/main" id="{9EF73E4D-4F9F-2EE7-5F08-76059B275CDB}"/>
                </a:ext>
              </a:extLst>
            </p:cNvPr>
            <p:cNvSpPr/>
            <p:nvPr/>
          </p:nvSpPr>
          <p:spPr>
            <a:xfrm>
              <a:off x="3185690" y="4648721"/>
              <a:ext cx="72343" cy="64108"/>
            </a:xfrm>
            <a:custGeom>
              <a:avLst/>
              <a:gdLst>
                <a:gd name="connsiteX0" fmla="*/ 0 w 72343"/>
                <a:gd name="connsiteY0" fmla="*/ 64108 h 64108"/>
                <a:gd name="connsiteX1" fmla="*/ 18821 w 72343"/>
                <a:gd name="connsiteY1" fmla="*/ 0 h 64108"/>
                <a:gd name="connsiteX2" fmla="*/ 51170 w 72343"/>
                <a:gd name="connsiteY2" fmla="*/ 0 h 64108"/>
                <a:gd name="connsiteX3" fmla="*/ 72343 w 72343"/>
                <a:gd name="connsiteY3" fmla="*/ 64108 h 64108"/>
              </a:gdLst>
              <a:ahLst/>
              <a:cxnLst>
                <a:cxn ang="0">
                  <a:pos x="connsiteX0" y="connsiteY0"/>
                </a:cxn>
                <a:cxn ang="0">
                  <a:pos x="connsiteX1" y="connsiteY1"/>
                </a:cxn>
                <a:cxn ang="0">
                  <a:pos x="connsiteX2" y="connsiteY2"/>
                </a:cxn>
                <a:cxn ang="0">
                  <a:pos x="connsiteX3" y="connsiteY3"/>
                </a:cxn>
              </a:cxnLst>
              <a:rect l="l" t="t" r="r" b="b"/>
              <a:pathLst>
                <a:path w="72343" h="64108">
                  <a:moveTo>
                    <a:pt x="0" y="64108"/>
                  </a:moveTo>
                  <a:lnTo>
                    <a:pt x="18821" y="0"/>
                  </a:lnTo>
                  <a:lnTo>
                    <a:pt x="51170" y="0"/>
                  </a:lnTo>
                  <a:lnTo>
                    <a:pt x="72343" y="64108"/>
                  </a:lnTo>
                </a:path>
              </a:pathLst>
            </a:custGeom>
            <a:noFill/>
            <a:ln w="19050" cap="flat">
              <a:solidFill>
                <a:srgbClr val="4406E0"/>
              </a:solidFill>
              <a:prstDash val="solid"/>
              <a:miter/>
            </a:ln>
          </p:spPr>
          <p:txBody>
            <a:bodyPr rtlCol="0" anchor="ctr"/>
            <a:lstStyle/>
            <a:p>
              <a:endParaRPr lang="da-DK"/>
            </a:p>
          </p:txBody>
        </p:sp>
        <p:sp>
          <p:nvSpPr>
            <p:cNvPr id="104" name="Kombinationstegning: figur 103">
              <a:extLst>
                <a:ext uri="{FF2B5EF4-FFF2-40B4-BE49-F238E27FC236}">
                  <a16:creationId xmlns:a16="http://schemas.microsoft.com/office/drawing/2014/main" id="{025A17E1-2B06-6A29-AF8A-DC945E8CEFD9}"/>
                </a:ext>
              </a:extLst>
            </p:cNvPr>
            <p:cNvSpPr/>
            <p:nvPr/>
          </p:nvSpPr>
          <p:spPr>
            <a:xfrm>
              <a:off x="3220980" y="4587554"/>
              <a:ext cx="94105" cy="169975"/>
            </a:xfrm>
            <a:custGeom>
              <a:avLst/>
              <a:gdLst>
                <a:gd name="connsiteX0" fmla="*/ 94105 w 94105"/>
                <a:gd name="connsiteY0" fmla="*/ 0 h 169975"/>
                <a:gd name="connsiteX1" fmla="*/ 0 w 94105"/>
                <a:gd name="connsiteY1" fmla="*/ 169975 h 169975"/>
              </a:gdLst>
              <a:ahLst/>
              <a:cxnLst>
                <a:cxn ang="0">
                  <a:pos x="connsiteX0" y="connsiteY0"/>
                </a:cxn>
                <a:cxn ang="0">
                  <a:pos x="connsiteX1" y="connsiteY1"/>
                </a:cxn>
              </a:cxnLst>
              <a:rect l="l" t="t" r="r" b="b"/>
              <a:pathLst>
                <a:path w="94105" h="169975">
                  <a:moveTo>
                    <a:pt x="94105" y="0"/>
                  </a:moveTo>
                  <a:cubicBezTo>
                    <a:pt x="94105" y="0"/>
                    <a:pt x="47053" y="146449"/>
                    <a:pt x="0" y="169975"/>
                  </a:cubicBezTo>
                </a:path>
              </a:pathLst>
            </a:custGeom>
            <a:noFill/>
            <a:ln w="19050" cap="flat">
              <a:solidFill>
                <a:srgbClr val="4406E0"/>
              </a:solidFill>
              <a:prstDash val="solid"/>
              <a:miter/>
            </a:ln>
          </p:spPr>
          <p:txBody>
            <a:bodyPr rtlCol="0" anchor="ctr"/>
            <a:lstStyle/>
            <a:p>
              <a:endParaRPr lang="da-DK"/>
            </a:p>
          </p:txBody>
        </p:sp>
        <p:sp>
          <p:nvSpPr>
            <p:cNvPr id="105" name="Kombinationstegning: figur 104">
              <a:extLst>
                <a:ext uri="{FF2B5EF4-FFF2-40B4-BE49-F238E27FC236}">
                  <a16:creationId xmlns:a16="http://schemas.microsoft.com/office/drawing/2014/main" id="{41F58C73-37B9-A077-7D00-D84AFE105856}"/>
                </a:ext>
              </a:extLst>
            </p:cNvPr>
            <p:cNvSpPr/>
            <p:nvPr/>
          </p:nvSpPr>
          <p:spPr>
            <a:xfrm>
              <a:off x="3126875" y="4587554"/>
              <a:ext cx="94105" cy="169975"/>
            </a:xfrm>
            <a:custGeom>
              <a:avLst/>
              <a:gdLst>
                <a:gd name="connsiteX0" fmla="*/ 94105 w 94105"/>
                <a:gd name="connsiteY0" fmla="*/ 169975 h 169975"/>
                <a:gd name="connsiteX1" fmla="*/ 0 w 94105"/>
                <a:gd name="connsiteY1" fmla="*/ 0 h 169975"/>
              </a:gdLst>
              <a:ahLst/>
              <a:cxnLst>
                <a:cxn ang="0">
                  <a:pos x="connsiteX0" y="connsiteY0"/>
                </a:cxn>
                <a:cxn ang="0">
                  <a:pos x="connsiteX1" y="connsiteY1"/>
                </a:cxn>
              </a:cxnLst>
              <a:rect l="l" t="t" r="r" b="b"/>
              <a:pathLst>
                <a:path w="94105" h="169975">
                  <a:moveTo>
                    <a:pt x="94105" y="169975"/>
                  </a:moveTo>
                  <a:cubicBezTo>
                    <a:pt x="47053" y="147038"/>
                    <a:pt x="0" y="0"/>
                    <a:pt x="0" y="0"/>
                  </a:cubicBezTo>
                </a:path>
              </a:pathLst>
            </a:custGeom>
            <a:noFill/>
            <a:ln w="19050" cap="flat">
              <a:solidFill>
                <a:srgbClr val="4406E0"/>
              </a:solidFill>
              <a:prstDash val="solid"/>
              <a:miter/>
            </a:ln>
          </p:spPr>
          <p:txBody>
            <a:bodyPr rtlCol="0" anchor="ctr"/>
            <a:lstStyle/>
            <a:p>
              <a:endParaRPr lang="da-DK"/>
            </a:p>
          </p:txBody>
        </p:sp>
        <p:sp>
          <p:nvSpPr>
            <p:cNvPr id="106" name="Kombinationstegning: figur 105">
              <a:extLst>
                <a:ext uri="{FF2B5EF4-FFF2-40B4-BE49-F238E27FC236}">
                  <a16:creationId xmlns:a16="http://schemas.microsoft.com/office/drawing/2014/main" id="{D6955E97-E0FC-441D-1341-82693B3F64BE}"/>
                </a:ext>
              </a:extLst>
            </p:cNvPr>
            <p:cNvSpPr/>
            <p:nvPr/>
          </p:nvSpPr>
          <p:spPr>
            <a:xfrm>
              <a:off x="3236860" y="4616961"/>
              <a:ext cx="10586" cy="31760"/>
            </a:xfrm>
            <a:custGeom>
              <a:avLst/>
              <a:gdLst>
                <a:gd name="connsiteX0" fmla="*/ 0 w 10586"/>
                <a:gd name="connsiteY0" fmla="*/ 31760 h 31760"/>
                <a:gd name="connsiteX1" fmla="*/ 10587 w 10586"/>
                <a:gd name="connsiteY1" fmla="*/ 0 h 31760"/>
              </a:gdLst>
              <a:ahLst/>
              <a:cxnLst>
                <a:cxn ang="0">
                  <a:pos x="connsiteX0" y="connsiteY0"/>
                </a:cxn>
                <a:cxn ang="0">
                  <a:pos x="connsiteX1" y="connsiteY1"/>
                </a:cxn>
              </a:cxnLst>
              <a:rect l="l" t="t" r="r" b="b"/>
              <a:pathLst>
                <a:path w="10586" h="31760">
                  <a:moveTo>
                    <a:pt x="0" y="31760"/>
                  </a:moveTo>
                  <a:lnTo>
                    <a:pt x="10587" y="0"/>
                  </a:lnTo>
                </a:path>
              </a:pathLst>
            </a:custGeom>
            <a:ln w="19050" cap="flat">
              <a:solidFill>
                <a:srgbClr val="4406E0"/>
              </a:solidFill>
              <a:prstDash val="solid"/>
              <a:miter/>
            </a:ln>
          </p:spPr>
          <p:txBody>
            <a:bodyPr rtlCol="0" anchor="ctr"/>
            <a:lstStyle/>
            <a:p>
              <a:endParaRPr lang="da-DK"/>
            </a:p>
          </p:txBody>
        </p:sp>
        <p:sp>
          <p:nvSpPr>
            <p:cNvPr id="107" name="Kombinationstegning: figur 106">
              <a:extLst>
                <a:ext uri="{FF2B5EF4-FFF2-40B4-BE49-F238E27FC236}">
                  <a16:creationId xmlns:a16="http://schemas.microsoft.com/office/drawing/2014/main" id="{77E0441F-B9CF-C2EE-2D7C-9D87FF6E5B0C}"/>
                </a:ext>
              </a:extLst>
            </p:cNvPr>
            <p:cNvSpPr/>
            <p:nvPr/>
          </p:nvSpPr>
          <p:spPr>
            <a:xfrm>
              <a:off x="3193925" y="4616961"/>
              <a:ext cx="11174" cy="31760"/>
            </a:xfrm>
            <a:custGeom>
              <a:avLst/>
              <a:gdLst>
                <a:gd name="connsiteX0" fmla="*/ 11175 w 11174"/>
                <a:gd name="connsiteY0" fmla="*/ 31760 h 31760"/>
                <a:gd name="connsiteX1" fmla="*/ 0 w 11174"/>
                <a:gd name="connsiteY1" fmla="*/ 0 h 31760"/>
              </a:gdLst>
              <a:ahLst/>
              <a:cxnLst>
                <a:cxn ang="0">
                  <a:pos x="connsiteX0" y="connsiteY0"/>
                </a:cxn>
                <a:cxn ang="0">
                  <a:pos x="connsiteX1" y="connsiteY1"/>
                </a:cxn>
              </a:cxnLst>
              <a:rect l="l" t="t" r="r" b="b"/>
              <a:pathLst>
                <a:path w="11174" h="31760">
                  <a:moveTo>
                    <a:pt x="11175" y="31760"/>
                  </a:moveTo>
                  <a:lnTo>
                    <a:pt x="0" y="0"/>
                  </a:lnTo>
                </a:path>
              </a:pathLst>
            </a:custGeom>
            <a:ln w="19050" cap="flat">
              <a:solidFill>
                <a:srgbClr val="4406E0"/>
              </a:solidFill>
              <a:prstDash val="solid"/>
              <a:miter/>
            </a:ln>
          </p:spPr>
          <p:txBody>
            <a:bodyPr rtlCol="0" anchor="ctr"/>
            <a:lstStyle/>
            <a:p>
              <a:endParaRPr lang="da-DK"/>
            </a:p>
          </p:txBody>
        </p:sp>
        <p:sp>
          <p:nvSpPr>
            <p:cNvPr id="108" name="Kombinationstegning: figur 107">
              <a:extLst>
                <a:ext uri="{FF2B5EF4-FFF2-40B4-BE49-F238E27FC236}">
                  <a16:creationId xmlns:a16="http://schemas.microsoft.com/office/drawing/2014/main" id="{94008EA4-F10C-6A5F-48A1-AE5069DE157A}"/>
                </a:ext>
              </a:extLst>
            </p:cNvPr>
            <p:cNvSpPr/>
            <p:nvPr/>
          </p:nvSpPr>
          <p:spPr>
            <a:xfrm>
              <a:off x="3305086" y="4732239"/>
              <a:ext cx="102339" cy="48228"/>
            </a:xfrm>
            <a:custGeom>
              <a:avLst/>
              <a:gdLst>
                <a:gd name="connsiteX0" fmla="*/ 0 w 102339"/>
                <a:gd name="connsiteY0" fmla="*/ 0 h 48228"/>
                <a:gd name="connsiteX1" fmla="*/ 102339 w 102339"/>
                <a:gd name="connsiteY1" fmla="*/ 0 h 48228"/>
                <a:gd name="connsiteX2" fmla="*/ 102339 w 102339"/>
                <a:gd name="connsiteY2" fmla="*/ 48228 h 48228"/>
                <a:gd name="connsiteX3" fmla="*/ 0 w 102339"/>
                <a:gd name="connsiteY3" fmla="*/ 48228 h 48228"/>
              </a:gdLst>
              <a:ahLst/>
              <a:cxnLst>
                <a:cxn ang="0">
                  <a:pos x="connsiteX0" y="connsiteY0"/>
                </a:cxn>
                <a:cxn ang="0">
                  <a:pos x="connsiteX1" y="connsiteY1"/>
                </a:cxn>
                <a:cxn ang="0">
                  <a:pos x="connsiteX2" y="connsiteY2"/>
                </a:cxn>
                <a:cxn ang="0">
                  <a:pos x="connsiteX3" y="connsiteY3"/>
                </a:cxn>
              </a:cxnLst>
              <a:rect l="l" t="t" r="r" b="b"/>
              <a:pathLst>
                <a:path w="102339" h="48228">
                  <a:moveTo>
                    <a:pt x="0" y="0"/>
                  </a:moveTo>
                  <a:lnTo>
                    <a:pt x="102339" y="0"/>
                  </a:lnTo>
                  <a:lnTo>
                    <a:pt x="102339" y="48228"/>
                  </a:lnTo>
                  <a:lnTo>
                    <a:pt x="0" y="48228"/>
                  </a:lnTo>
                  <a:close/>
                </a:path>
              </a:pathLst>
            </a:custGeom>
            <a:noFill/>
            <a:ln w="19050" cap="flat">
              <a:solidFill>
                <a:srgbClr val="4406E0"/>
              </a:solidFill>
              <a:prstDash val="solid"/>
              <a:miter/>
            </a:ln>
          </p:spPr>
          <p:txBody>
            <a:bodyPr rtlCol="0" anchor="ctr"/>
            <a:lstStyle/>
            <a:p>
              <a:endParaRPr lang="da-DK"/>
            </a:p>
          </p:txBody>
        </p:sp>
        <p:sp>
          <p:nvSpPr>
            <p:cNvPr id="109" name="Kombinationstegning: figur 108">
              <a:extLst>
                <a:ext uri="{FF2B5EF4-FFF2-40B4-BE49-F238E27FC236}">
                  <a16:creationId xmlns:a16="http://schemas.microsoft.com/office/drawing/2014/main" id="{666ECCEE-65F6-054B-F13A-A6F405B07519}"/>
                </a:ext>
              </a:extLst>
            </p:cNvPr>
            <p:cNvSpPr/>
            <p:nvPr/>
          </p:nvSpPr>
          <p:spPr>
            <a:xfrm>
              <a:off x="3220980" y="4757529"/>
              <a:ext cx="58815" cy="138215"/>
            </a:xfrm>
            <a:custGeom>
              <a:avLst/>
              <a:gdLst>
                <a:gd name="connsiteX0" fmla="*/ 0 w 58815"/>
                <a:gd name="connsiteY0" fmla="*/ 138215 h 138215"/>
                <a:gd name="connsiteX1" fmla="*/ 0 w 58815"/>
                <a:gd name="connsiteY1" fmla="*/ 0 h 138215"/>
              </a:gdLst>
              <a:ahLst/>
              <a:cxnLst>
                <a:cxn ang="0">
                  <a:pos x="connsiteX0" y="connsiteY0"/>
                </a:cxn>
                <a:cxn ang="0">
                  <a:pos x="connsiteX1" y="connsiteY1"/>
                </a:cxn>
              </a:cxnLst>
              <a:rect l="l" t="t" r="r" b="b"/>
              <a:pathLst>
                <a:path w="58815" h="138215">
                  <a:moveTo>
                    <a:pt x="0" y="138215"/>
                  </a:moveTo>
                  <a:lnTo>
                    <a:pt x="0" y="0"/>
                  </a:lnTo>
                </a:path>
              </a:pathLst>
            </a:custGeom>
            <a:ln w="19050" cap="flat">
              <a:solidFill>
                <a:srgbClr val="4406E0"/>
              </a:solidFill>
              <a:prstDash val="solid"/>
              <a:miter/>
            </a:ln>
          </p:spPr>
          <p:txBody>
            <a:bodyPr rtlCol="0" anchor="ctr"/>
            <a:lstStyle/>
            <a:p>
              <a:endParaRPr lang="da-DK"/>
            </a:p>
          </p:txBody>
        </p:sp>
        <p:sp>
          <p:nvSpPr>
            <p:cNvPr id="110" name="Kombinationstegning: figur 109">
              <a:extLst>
                <a:ext uri="{FF2B5EF4-FFF2-40B4-BE49-F238E27FC236}">
                  <a16:creationId xmlns:a16="http://schemas.microsoft.com/office/drawing/2014/main" id="{3D0C0498-623F-9371-EB50-BDC11211FDA5}"/>
                </a:ext>
              </a:extLst>
            </p:cNvPr>
            <p:cNvSpPr/>
            <p:nvPr/>
          </p:nvSpPr>
          <p:spPr>
            <a:xfrm>
              <a:off x="3103936" y="4321122"/>
              <a:ext cx="231734" cy="231731"/>
            </a:xfrm>
            <a:custGeom>
              <a:avLst/>
              <a:gdLst>
                <a:gd name="connsiteX0" fmla="*/ 231734 w 231734"/>
                <a:gd name="connsiteY0" fmla="*/ 115866 h 231731"/>
                <a:gd name="connsiteX1" fmla="*/ 115867 w 231734"/>
                <a:gd name="connsiteY1" fmla="*/ 231731 h 231731"/>
                <a:gd name="connsiteX2" fmla="*/ 0 w 231734"/>
                <a:gd name="connsiteY2" fmla="*/ 115866 h 231731"/>
                <a:gd name="connsiteX3" fmla="*/ 115867 w 231734"/>
                <a:gd name="connsiteY3" fmla="*/ 0 h 231731"/>
                <a:gd name="connsiteX4" fmla="*/ 231734 w 231734"/>
                <a:gd name="connsiteY4" fmla="*/ 115866 h 231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34" h="231731">
                  <a:moveTo>
                    <a:pt x="231734" y="115866"/>
                  </a:moveTo>
                  <a:cubicBezTo>
                    <a:pt x="231734" y="179856"/>
                    <a:pt x="179859" y="231731"/>
                    <a:pt x="115867" y="231731"/>
                  </a:cubicBezTo>
                  <a:cubicBezTo>
                    <a:pt x="51875" y="231731"/>
                    <a:pt x="0" y="179856"/>
                    <a:pt x="0" y="115866"/>
                  </a:cubicBezTo>
                  <a:cubicBezTo>
                    <a:pt x="0" y="51875"/>
                    <a:pt x="51875" y="0"/>
                    <a:pt x="115867" y="0"/>
                  </a:cubicBezTo>
                  <a:cubicBezTo>
                    <a:pt x="179859" y="0"/>
                    <a:pt x="231734" y="51875"/>
                    <a:pt x="231734" y="115866"/>
                  </a:cubicBezTo>
                  <a:close/>
                </a:path>
              </a:pathLst>
            </a:custGeom>
            <a:noFill/>
            <a:ln w="19050" cap="flat">
              <a:solidFill>
                <a:srgbClr val="4406E0"/>
              </a:solidFill>
              <a:prstDash val="solid"/>
              <a:miter/>
            </a:ln>
          </p:spPr>
          <p:txBody>
            <a:bodyPr rtlCol="0" anchor="ctr"/>
            <a:lstStyle/>
            <a:p>
              <a:endParaRPr lang="da-DK"/>
            </a:p>
          </p:txBody>
        </p:sp>
        <p:sp>
          <p:nvSpPr>
            <p:cNvPr id="111" name="Kombinationstegning: figur 110">
              <a:extLst>
                <a:ext uri="{FF2B5EF4-FFF2-40B4-BE49-F238E27FC236}">
                  <a16:creationId xmlns:a16="http://schemas.microsoft.com/office/drawing/2014/main" id="{23F52993-B15B-D186-15D9-5B022CE48D06}"/>
                </a:ext>
              </a:extLst>
            </p:cNvPr>
            <p:cNvSpPr/>
            <p:nvPr/>
          </p:nvSpPr>
          <p:spPr>
            <a:xfrm>
              <a:off x="3115111" y="4335237"/>
              <a:ext cx="160567" cy="85281"/>
            </a:xfrm>
            <a:custGeom>
              <a:avLst/>
              <a:gdLst>
                <a:gd name="connsiteX0" fmla="*/ 0 w 160567"/>
                <a:gd name="connsiteY0" fmla="*/ 51757 h 85281"/>
                <a:gd name="connsiteX1" fmla="*/ 70579 w 160567"/>
                <a:gd name="connsiteY1" fmla="*/ 85282 h 85281"/>
                <a:gd name="connsiteX2" fmla="*/ 160567 w 160567"/>
                <a:gd name="connsiteY2" fmla="*/ 0 h 85281"/>
              </a:gdLst>
              <a:ahLst/>
              <a:cxnLst>
                <a:cxn ang="0">
                  <a:pos x="connsiteX0" y="connsiteY0"/>
                </a:cxn>
                <a:cxn ang="0">
                  <a:pos x="connsiteX1" y="connsiteY1"/>
                </a:cxn>
                <a:cxn ang="0">
                  <a:pos x="connsiteX2" y="connsiteY2"/>
                </a:cxn>
              </a:cxnLst>
              <a:rect l="l" t="t" r="r" b="b"/>
              <a:pathLst>
                <a:path w="160567" h="85281">
                  <a:moveTo>
                    <a:pt x="0" y="51757"/>
                  </a:moveTo>
                  <a:cubicBezTo>
                    <a:pt x="16468" y="72342"/>
                    <a:pt x="41759" y="85282"/>
                    <a:pt x="70579" y="85282"/>
                  </a:cubicBezTo>
                  <a:cubicBezTo>
                    <a:pt x="118808" y="85282"/>
                    <a:pt x="158214" y="47640"/>
                    <a:pt x="160567" y="0"/>
                  </a:cubicBezTo>
                </a:path>
              </a:pathLst>
            </a:custGeom>
            <a:noFill/>
            <a:ln w="19050" cap="flat">
              <a:solidFill>
                <a:srgbClr val="4406E0"/>
              </a:solidFill>
              <a:prstDash val="solid"/>
              <a:miter/>
            </a:ln>
          </p:spPr>
          <p:txBody>
            <a:bodyPr rtlCol="0" anchor="ctr"/>
            <a:lstStyle/>
            <a:p>
              <a:endParaRPr lang="da-DK"/>
            </a:p>
          </p:txBody>
        </p:sp>
      </p:grpSp>
      <p:pic>
        <p:nvPicPr>
          <p:cNvPr id="17" name="Grafik 16">
            <a:extLst>
              <a:ext uri="{FF2B5EF4-FFF2-40B4-BE49-F238E27FC236}">
                <a16:creationId xmlns:a16="http://schemas.microsoft.com/office/drawing/2014/main" id="{C9B58534-1370-4BA8-FC02-F0961012B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49095" y="1537996"/>
            <a:ext cx="588156" cy="352894"/>
          </a:xfrm>
          <a:prstGeom prst="rect">
            <a:avLst/>
          </a:prstGeom>
        </p:spPr>
      </p:pic>
      <p:pic>
        <p:nvPicPr>
          <p:cNvPr id="19" name="Grafik 18">
            <a:extLst>
              <a:ext uri="{FF2B5EF4-FFF2-40B4-BE49-F238E27FC236}">
                <a16:creationId xmlns:a16="http://schemas.microsoft.com/office/drawing/2014/main" id="{08D53951-7D4E-E1DA-AF5A-811AC1B8CD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88363" y="4069205"/>
            <a:ext cx="588156" cy="352894"/>
          </a:xfrm>
          <a:prstGeom prst="rect">
            <a:avLst/>
          </a:prstGeom>
        </p:spPr>
      </p:pic>
      <p:grpSp>
        <p:nvGrpSpPr>
          <p:cNvPr id="77" name="Gruppe 76">
            <a:extLst>
              <a:ext uri="{FF2B5EF4-FFF2-40B4-BE49-F238E27FC236}">
                <a16:creationId xmlns:a16="http://schemas.microsoft.com/office/drawing/2014/main" id="{A7D8B495-BD2A-805E-7E61-C287EDE54A60}"/>
              </a:ext>
            </a:extLst>
          </p:cNvPr>
          <p:cNvGrpSpPr/>
          <p:nvPr/>
        </p:nvGrpSpPr>
        <p:grpSpPr>
          <a:xfrm>
            <a:off x="8252974" y="2711607"/>
            <a:ext cx="291725" cy="464059"/>
            <a:chOff x="10890263" y="2780587"/>
            <a:chExt cx="291725" cy="464059"/>
          </a:xfrm>
        </p:grpSpPr>
        <p:sp>
          <p:nvSpPr>
            <p:cNvPr id="70" name="Kombinationstegning: figur 69">
              <a:extLst>
                <a:ext uri="{FF2B5EF4-FFF2-40B4-BE49-F238E27FC236}">
                  <a16:creationId xmlns:a16="http://schemas.microsoft.com/office/drawing/2014/main" id="{19F42C55-E9EA-7EF5-D47E-E03E93574E03}"/>
                </a:ext>
              </a:extLst>
            </p:cNvPr>
            <p:cNvSpPr/>
            <p:nvPr/>
          </p:nvSpPr>
          <p:spPr>
            <a:xfrm>
              <a:off x="10890263" y="2780587"/>
              <a:ext cx="291725" cy="464059"/>
            </a:xfrm>
            <a:custGeom>
              <a:avLst/>
              <a:gdLst>
                <a:gd name="connsiteX0" fmla="*/ 291725 w 291725"/>
                <a:gd name="connsiteY0" fmla="*/ 145864 h 464059"/>
                <a:gd name="connsiteX1" fmla="*/ 145863 w 291725"/>
                <a:gd name="connsiteY1" fmla="*/ 464060 h 464059"/>
                <a:gd name="connsiteX2" fmla="*/ 0 w 291725"/>
                <a:gd name="connsiteY2" fmla="*/ 145864 h 464059"/>
                <a:gd name="connsiteX3" fmla="*/ 145863 w 291725"/>
                <a:gd name="connsiteY3" fmla="*/ 0 h 464059"/>
                <a:gd name="connsiteX4" fmla="*/ 291725 w 291725"/>
                <a:gd name="connsiteY4" fmla="*/ 145864 h 464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25" h="464059">
                  <a:moveTo>
                    <a:pt x="291725" y="145864"/>
                  </a:moveTo>
                  <a:cubicBezTo>
                    <a:pt x="291725" y="226442"/>
                    <a:pt x="145863" y="464060"/>
                    <a:pt x="145863" y="464060"/>
                  </a:cubicBezTo>
                  <a:cubicBezTo>
                    <a:pt x="145863" y="464060"/>
                    <a:pt x="0" y="226442"/>
                    <a:pt x="0" y="145864"/>
                  </a:cubicBezTo>
                  <a:cubicBezTo>
                    <a:pt x="0" y="65286"/>
                    <a:pt x="65285" y="0"/>
                    <a:pt x="145863" y="0"/>
                  </a:cubicBezTo>
                  <a:cubicBezTo>
                    <a:pt x="226440" y="0"/>
                    <a:pt x="291725" y="65286"/>
                    <a:pt x="291725" y="145864"/>
                  </a:cubicBezTo>
                  <a:close/>
                </a:path>
              </a:pathLst>
            </a:custGeom>
            <a:noFill/>
            <a:ln w="19050" cap="flat">
              <a:solidFill>
                <a:srgbClr val="4406E0"/>
              </a:solidFill>
              <a:prstDash val="solid"/>
              <a:miter/>
            </a:ln>
          </p:spPr>
          <p:txBody>
            <a:bodyPr rtlCol="0" anchor="ctr"/>
            <a:lstStyle/>
            <a:p>
              <a:endParaRPr lang="da-DK"/>
            </a:p>
          </p:txBody>
        </p:sp>
        <p:sp>
          <p:nvSpPr>
            <p:cNvPr id="71" name="Kombinationstegning: figur 70">
              <a:extLst>
                <a:ext uri="{FF2B5EF4-FFF2-40B4-BE49-F238E27FC236}">
                  <a16:creationId xmlns:a16="http://schemas.microsoft.com/office/drawing/2014/main" id="{50BCD7A2-B3F0-DF4D-7BF1-76B41821D56F}"/>
                </a:ext>
              </a:extLst>
            </p:cNvPr>
            <p:cNvSpPr/>
            <p:nvPr/>
          </p:nvSpPr>
          <p:spPr>
            <a:xfrm>
              <a:off x="10967312" y="2861753"/>
              <a:ext cx="137628" cy="137629"/>
            </a:xfrm>
            <a:custGeom>
              <a:avLst/>
              <a:gdLst>
                <a:gd name="connsiteX0" fmla="*/ 137629 w 137628"/>
                <a:gd name="connsiteY0" fmla="*/ 68815 h 137629"/>
                <a:gd name="connsiteX1" fmla="*/ 68814 w 137628"/>
                <a:gd name="connsiteY1" fmla="*/ 137630 h 137629"/>
                <a:gd name="connsiteX2" fmla="*/ 0 w 137628"/>
                <a:gd name="connsiteY2" fmla="*/ 68815 h 137629"/>
                <a:gd name="connsiteX3" fmla="*/ 68814 w 137628"/>
                <a:gd name="connsiteY3" fmla="*/ 0 h 137629"/>
                <a:gd name="connsiteX4" fmla="*/ 137629 w 137628"/>
                <a:gd name="connsiteY4" fmla="*/ 68815 h 13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28" h="137629">
                  <a:moveTo>
                    <a:pt x="137629" y="68815"/>
                  </a:moveTo>
                  <a:cubicBezTo>
                    <a:pt x="137629" y="106457"/>
                    <a:pt x="107044" y="137630"/>
                    <a:pt x="68814" y="137630"/>
                  </a:cubicBezTo>
                  <a:cubicBezTo>
                    <a:pt x="30584" y="137630"/>
                    <a:pt x="0" y="107045"/>
                    <a:pt x="0" y="68815"/>
                  </a:cubicBezTo>
                  <a:cubicBezTo>
                    <a:pt x="0" y="30584"/>
                    <a:pt x="30584" y="0"/>
                    <a:pt x="68814" y="0"/>
                  </a:cubicBezTo>
                  <a:cubicBezTo>
                    <a:pt x="107044" y="0"/>
                    <a:pt x="137629" y="30584"/>
                    <a:pt x="137629" y="68815"/>
                  </a:cubicBezTo>
                  <a:close/>
                </a:path>
              </a:pathLst>
            </a:custGeom>
            <a:noFill/>
            <a:ln w="19050" cap="flat">
              <a:solidFill>
                <a:srgbClr val="4406E0"/>
              </a:solidFill>
              <a:prstDash val="solid"/>
              <a:miter/>
            </a:ln>
          </p:spPr>
          <p:txBody>
            <a:bodyPr rtlCol="0" anchor="ctr"/>
            <a:lstStyle/>
            <a:p>
              <a:endParaRPr lang="da-DK"/>
            </a:p>
          </p:txBody>
        </p:sp>
      </p:grpSp>
      <p:pic>
        <p:nvPicPr>
          <p:cNvPr id="23" name="Grafik 22">
            <a:extLst>
              <a:ext uri="{FF2B5EF4-FFF2-40B4-BE49-F238E27FC236}">
                <a16:creationId xmlns:a16="http://schemas.microsoft.com/office/drawing/2014/main" id="{D7FB0494-A612-0597-79E8-69D47B213C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70380" y="3951574"/>
            <a:ext cx="588156" cy="588156"/>
          </a:xfrm>
          <a:prstGeom prst="rect">
            <a:avLst/>
          </a:prstGeom>
        </p:spPr>
      </p:pic>
      <p:pic>
        <p:nvPicPr>
          <p:cNvPr id="25" name="Grafik 24">
            <a:extLst>
              <a:ext uri="{FF2B5EF4-FFF2-40B4-BE49-F238E27FC236}">
                <a16:creationId xmlns:a16="http://schemas.microsoft.com/office/drawing/2014/main" id="{98E94A67-B03D-5800-E73F-0AD9B8F01A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11699" y="4010390"/>
            <a:ext cx="588156" cy="470524"/>
          </a:xfrm>
          <a:prstGeom prst="rect">
            <a:avLst/>
          </a:prstGeom>
        </p:spPr>
      </p:pic>
      <p:pic>
        <p:nvPicPr>
          <p:cNvPr id="28" name="Grafik 27">
            <a:extLst>
              <a:ext uri="{FF2B5EF4-FFF2-40B4-BE49-F238E27FC236}">
                <a16:creationId xmlns:a16="http://schemas.microsoft.com/office/drawing/2014/main" id="{CEE7D033-0D55-6EC5-209B-81B25A58952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51877" y="2649561"/>
            <a:ext cx="646972" cy="588150"/>
          </a:xfrm>
          <a:prstGeom prst="rect">
            <a:avLst/>
          </a:prstGeom>
        </p:spPr>
      </p:pic>
      <p:pic>
        <p:nvPicPr>
          <p:cNvPr id="30" name="Grafik 29">
            <a:extLst>
              <a:ext uri="{FF2B5EF4-FFF2-40B4-BE49-F238E27FC236}">
                <a16:creationId xmlns:a16="http://schemas.microsoft.com/office/drawing/2014/main" id="{C063A5CC-557B-E123-5081-7F7AA67AC79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16399" y="1420368"/>
            <a:ext cx="529342" cy="588150"/>
          </a:xfrm>
          <a:prstGeom prst="rect">
            <a:avLst/>
          </a:prstGeom>
        </p:spPr>
      </p:pic>
      <p:grpSp>
        <p:nvGrpSpPr>
          <p:cNvPr id="84" name="Gruppe 83">
            <a:extLst>
              <a:ext uri="{FF2B5EF4-FFF2-40B4-BE49-F238E27FC236}">
                <a16:creationId xmlns:a16="http://schemas.microsoft.com/office/drawing/2014/main" id="{C2980B69-9B27-6E8E-0AE3-81FCEAE204DC}"/>
              </a:ext>
            </a:extLst>
          </p:cNvPr>
          <p:cNvGrpSpPr/>
          <p:nvPr/>
        </p:nvGrpSpPr>
        <p:grpSpPr>
          <a:xfrm>
            <a:off x="11271745" y="1450656"/>
            <a:ext cx="576392" cy="527575"/>
            <a:chOff x="9698735" y="663111"/>
            <a:chExt cx="576392" cy="527575"/>
          </a:xfrm>
        </p:grpSpPr>
        <p:sp>
          <p:nvSpPr>
            <p:cNvPr id="79" name="Kombinationstegning: figur 78">
              <a:extLst>
                <a:ext uri="{FF2B5EF4-FFF2-40B4-BE49-F238E27FC236}">
                  <a16:creationId xmlns:a16="http://schemas.microsoft.com/office/drawing/2014/main" id="{5945E25A-ED01-50EE-C2FB-AEA1572FD172}"/>
                </a:ext>
              </a:extLst>
            </p:cNvPr>
            <p:cNvSpPr/>
            <p:nvPr/>
          </p:nvSpPr>
          <p:spPr>
            <a:xfrm>
              <a:off x="9698735" y="663111"/>
              <a:ext cx="576392" cy="527575"/>
            </a:xfrm>
            <a:custGeom>
              <a:avLst/>
              <a:gdLst>
                <a:gd name="connsiteX0" fmla="*/ 575805 w 576392"/>
                <a:gd name="connsiteY0" fmla="*/ 149392 h 527575"/>
                <a:gd name="connsiteX1" fmla="*/ 426413 w 576392"/>
                <a:gd name="connsiteY1" fmla="*/ 0 h 527575"/>
                <a:gd name="connsiteX2" fmla="*/ 288196 w 576392"/>
                <a:gd name="connsiteY2" fmla="*/ 93517 h 527575"/>
                <a:gd name="connsiteX3" fmla="*/ 149392 w 576392"/>
                <a:gd name="connsiteY3" fmla="*/ 0 h 527575"/>
                <a:gd name="connsiteX4" fmla="*/ 0 w 576392"/>
                <a:gd name="connsiteY4" fmla="*/ 149392 h 527575"/>
                <a:gd name="connsiteX5" fmla="*/ 288196 w 576392"/>
                <a:gd name="connsiteY5" fmla="*/ 527576 h 527575"/>
                <a:gd name="connsiteX6" fmla="*/ 576393 w 576392"/>
                <a:gd name="connsiteY6" fmla="*/ 149392 h 52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392" h="527575">
                  <a:moveTo>
                    <a:pt x="575805" y="149392"/>
                  </a:moveTo>
                  <a:cubicBezTo>
                    <a:pt x="575805" y="67050"/>
                    <a:pt x="508755" y="0"/>
                    <a:pt x="426413" y="0"/>
                  </a:cubicBezTo>
                  <a:cubicBezTo>
                    <a:pt x="363480" y="0"/>
                    <a:pt x="309958" y="38818"/>
                    <a:pt x="288196" y="93517"/>
                  </a:cubicBezTo>
                  <a:cubicBezTo>
                    <a:pt x="265847" y="38818"/>
                    <a:pt x="212324" y="0"/>
                    <a:pt x="149392" y="0"/>
                  </a:cubicBezTo>
                  <a:cubicBezTo>
                    <a:pt x="67050" y="0"/>
                    <a:pt x="0" y="67050"/>
                    <a:pt x="0" y="149392"/>
                  </a:cubicBezTo>
                  <a:cubicBezTo>
                    <a:pt x="0" y="311135"/>
                    <a:pt x="288196" y="527576"/>
                    <a:pt x="288196" y="527576"/>
                  </a:cubicBezTo>
                  <a:cubicBezTo>
                    <a:pt x="288196" y="527576"/>
                    <a:pt x="576393" y="291725"/>
                    <a:pt x="576393" y="149392"/>
                  </a:cubicBezTo>
                </a:path>
              </a:pathLst>
            </a:custGeom>
            <a:noFill/>
            <a:ln w="19050" cap="flat">
              <a:solidFill>
                <a:srgbClr val="4406E0"/>
              </a:solidFill>
              <a:prstDash val="solid"/>
              <a:miter/>
            </a:ln>
          </p:spPr>
          <p:txBody>
            <a:bodyPr rtlCol="0" anchor="ctr"/>
            <a:lstStyle/>
            <a:p>
              <a:endParaRPr lang="da-DK"/>
            </a:p>
          </p:txBody>
        </p:sp>
        <p:sp>
          <p:nvSpPr>
            <p:cNvPr id="80" name="Kombinationstegning: figur 79">
              <a:extLst>
                <a:ext uri="{FF2B5EF4-FFF2-40B4-BE49-F238E27FC236}">
                  <a16:creationId xmlns:a16="http://schemas.microsoft.com/office/drawing/2014/main" id="{EB86D92B-D9CB-17D8-1B2B-7940B303690C}"/>
                </a:ext>
              </a:extLst>
            </p:cNvPr>
            <p:cNvSpPr/>
            <p:nvPr/>
          </p:nvSpPr>
          <p:spPr>
            <a:xfrm>
              <a:off x="9858125" y="849556"/>
              <a:ext cx="229380" cy="158213"/>
            </a:xfrm>
            <a:custGeom>
              <a:avLst/>
              <a:gdLst>
                <a:gd name="connsiteX0" fmla="*/ 229381 w 229380"/>
                <a:gd name="connsiteY0" fmla="*/ 77637 h 158213"/>
                <a:gd name="connsiteX1" fmla="*/ 157626 w 229380"/>
                <a:gd name="connsiteY1" fmla="*/ 77637 h 158213"/>
                <a:gd name="connsiteX2" fmla="*/ 127042 w 229380"/>
                <a:gd name="connsiteY2" fmla="*/ 158214 h 158213"/>
                <a:gd name="connsiteX3" fmla="*/ 85871 w 229380"/>
                <a:gd name="connsiteY3" fmla="*/ 0 h 158213"/>
                <a:gd name="connsiteX4" fmla="*/ 57639 w 229380"/>
                <a:gd name="connsiteY4" fmla="*/ 78813 h 158213"/>
                <a:gd name="connsiteX5" fmla="*/ 0 w 229380"/>
                <a:gd name="connsiteY5" fmla="*/ 78813 h 15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380" h="158213">
                  <a:moveTo>
                    <a:pt x="229381" y="77637"/>
                  </a:moveTo>
                  <a:lnTo>
                    <a:pt x="157626" y="77637"/>
                  </a:lnTo>
                  <a:lnTo>
                    <a:pt x="127042" y="158214"/>
                  </a:lnTo>
                  <a:lnTo>
                    <a:pt x="85871" y="0"/>
                  </a:lnTo>
                  <a:lnTo>
                    <a:pt x="57639" y="78813"/>
                  </a:lnTo>
                  <a:lnTo>
                    <a:pt x="0" y="78813"/>
                  </a:lnTo>
                </a:path>
              </a:pathLst>
            </a:custGeom>
            <a:noFill/>
            <a:ln w="19050" cap="flat">
              <a:solidFill>
                <a:srgbClr val="4406E0"/>
              </a:solidFill>
              <a:prstDash val="solid"/>
              <a:miter/>
            </a:ln>
          </p:spPr>
          <p:txBody>
            <a:bodyPr rtlCol="0" anchor="ctr"/>
            <a:lstStyle/>
            <a:p>
              <a:endParaRPr lang="da-DK"/>
            </a:p>
          </p:txBody>
        </p:sp>
      </p:grpSp>
      <p:pic>
        <p:nvPicPr>
          <p:cNvPr id="34" name="Grafik 33">
            <a:extLst>
              <a:ext uri="{FF2B5EF4-FFF2-40B4-BE49-F238E27FC236}">
                <a16:creationId xmlns:a16="http://schemas.microsoft.com/office/drawing/2014/main" id="{46713486-60E9-B77F-9744-55DB5E2C66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078655" y="5361935"/>
            <a:ext cx="646972" cy="411712"/>
          </a:xfrm>
          <a:prstGeom prst="rect">
            <a:avLst/>
          </a:prstGeom>
        </p:spPr>
      </p:pic>
      <p:pic>
        <p:nvPicPr>
          <p:cNvPr id="36" name="Grafik 35">
            <a:extLst>
              <a:ext uri="{FF2B5EF4-FFF2-40B4-BE49-F238E27FC236}">
                <a16:creationId xmlns:a16="http://schemas.microsoft.com/office/drawing/2014/main" id="{B663D3F1-588A-97CA-59B9-0D9B73D1C01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88727" y="1479181"/>
            <a:ext cx="470524" cy="470524"/>
          </a:xfrm>
          <a:prstGeom prst="rect">
            <a:avLst/>
          </a:prstGeom>
        </p:spPr>
      </p:pic>
      <p:pic>
        <p:nvPicPr>
          <p:cNvPr id="38" name="Grafik 37">
            <a:extLst>
              <a:ext uri="{FF2B5EF4-FFF2-40B4-BE49-F238E27FC236}">
                <a16:creationId xmlns:a16="http://schemas.microsoft.com/office/drawing/2014/main" id="{47F218AE-60C7-A617-B954-EFE7A4BF425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24889" y="2678965"/>
            <a:ext cx="529342" cy="529342"/>
          </a:xfrm>
          <a:prstGeom prst="rect">
            <a:avLst/>
          </a:prstGeom>
        </p:spPr>
      </p:pic>
      <p:pic>
        <p:nvPicPr>
          <p:cNvPr id="40" name="Grafik 39">
            <a:extLst>
              <a:ext uri="{FF2B5EF4-FFF2-40B4-BE49-F238E27FC236}">
                <a16:creationId xmlns:a16="http://schemas.microsoft.com/office/drawing/2014/main" id="{F4806D48-9172-F4C8-B9E5-24DF5B1B469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580237" y="1449772"/>
            <a:ext cx="529342" cy="529342"/>
          </a:xfrm>
          <a:prstGeom prst="rect">
            <a:avLst/>
          </a:prstGeom>
        </p:spPr>
      </p:pic>
      <p:pic>
        <p:nvPicPr>
          <p:cNvPr id="42" name="Grafik 41">
            <a:extLst>
              <a:ext uri="{FF2B5EF4-FFF2-40B4-BE49-F238E27FC236}">
                <a16:creationId xmlns:a16="http://schemas.microsoft.com/office/drawing/2014/main" id="{5A45A174-1CA8-2D6B-2A2D-2925FC90666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737373" y="5273716"/>
            <a:ext cx="529342" cy="588150"/>
          </a:xfrm>
          <a:prstGeom prst="rect">
            <a:avLst/>
          </a:prstGeom>
        </p:spPr>
      </p:pic>
      <p:pic>
        <p:nvPicPr>
          <p:cNvPr id="44" name="Grafik 43">
            <a:extLst>
              <a:ext uri="{FF2B5EF4-FFF2-40B4-BE49-F238E27FC236}">
                <a16:creationId xmlns:a16="http://schemas.microsoft.com/office/drawing/2014/main" id="{CD429E49-9176-4070-4C88-4E66C76E183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649095" y="2796594"/>
            <a:ext cx="588156" cy="294084"/>
          </a:xfrm>
          <a:prstGeom prst="rect">
            <a:avLst/>
          </a:prstGeom>
        </p:spPr>
      </p:pic>
      <p:pic>
        <p:nvPicPr>
          <p:cNvPr id="46" name="Grafik 45">
            <a:extLst>
              <a:ext uri="{FF2B5EF4-FFF2-40B4-BE49-F238E27FC236}">
                <a16:creationId xmlns:a16="http://schemas.microsoft.com/office/drawing/2014/main" id="{2DB7AF6A-9A90-8BB5-06B0-6D9C8B870F6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8144075" y="1479181"/>
            <a:ext cx="470524" cy="470524"/>
          </a:xfrm>
          <a:prstGeom prst="rect">
            <a:avLst/>
          </a:prstGeom>
        </p:spPr>
      </p:pic>
      <p:pic>
        <p:nvPicPr>
          <p:cNvPr id="48" name="Grafik 47">
            <a:extLst>
              <a:ext uri="{FF2B5EF4-FFF2-40B4-BE49-F238E27FC236}">
                <a16:creationId xmlns:a16="http://schemas.microsoft.com/office/drawing/2014/main" id="{0656B055-F9D4-0793-560A-47D2C4A08E0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929682" y="3922164"/>
            <a:ext cx="470524" cy="646976"/>
          </a:xfrm>
          <a:prstGeom prst="rect">
            <a:avLst/>
          </a:prstGeom>
        </p:spPr>
      </p:pic>
      <p:grpSp>
        <p:nvGrpSpPr>
          <p:cNvPr id="116" name="Grafik 49">
            <a:extLst>
              <a:ext uri="{FF2B5EF4-FFF2-40B4-BE49-F238E27FC236}">
                <a16:creationId xmlns:a16="http://schemas.microsoft.com/office/drawing/2014/main" id="{87DC4941-3C6B-51E9-B395-A63B1B28CBEF}"/>
              </a:ext>
            </a:extLst>
          </p:cNvPr>
          <p:cNvGrpSpPr/>
          <p:nvPr/>
        </p:nvGrpSpPr>
        <p:grpSpPr>
          <a:xfrm>
            <a:off x="453050" y="5303649"/>
            <a:ext cx="364124" cy="528285"/>
            <a:chOff x="1087855" y="4598687"/>
            <a:chExt cx="364124" cy="528285"/>
          </a:xfrm>
          <a:noFill/>
        </p:grpSpPr>
        <p:sp>
          <p:nvSpPr>
            <p:cNvPr id="117" name="Kombinationstegning: figur 116">
              <a:extLst>
                <a:ext uri="{FF2B5EF4-FFF2-40B4-BE49-F238E27FC236}">
                  <a16:creationId xmlns:a16="http://schemas.microsoft.com/office/drawing/2014/main" id="{0C6BC19C-C6E0-E855-438D-0F54B13DC706}"/>
                </a:ext>
              </a:extLst>
            </p:cNvPr>
            <p:cNvSpPr/>
            <p:nvPr/>
          </p:nvSpPr>
          <p:spPr>
            <a:xfrm>
              <a:off x="1087855" y="4598687"/>
              <a:ext cx="174737" cy="337178"/>
            </a:xfrm>
            <a:custGeom>
              <a:avLst/>
              <a:gdLst>
                <a:gd name="connsiteX0" fmla="*/ 129873 w 174737"/>
                <a:gd name="connsiteY0" fmla="*/ 200138 h 337178"/>
                <a:gd name="connsiteX1" fmla="*/ 115169 w 174737"/>
                <a:gd name="connsiteY1" fmla="*/ 169554 h 337178"/>
                <a:gd name="connsiteX2" fmla="*/ 146930 w 174737"/>
                <a:gd name="connsiteY2" fmla="*/ 152497 h 337178"/>
                <a:gd name="connsiteX3" fmla="*/ 168692 w 174737"/>
                <a:gd name="connsiteY3" fmla="*/ 82506 h 337178"/>
                <a:gd name="connsiteX4" fmla="*/ 168692 w 174737"/>
                <a:gd name="connsiteY4" fmla="*/ 82506 h 337178"/>
                <a:gd name="connsiteX5" fmla="*/ 139872 w 174737"/>
                <a:gd name="connsiteY5" fmla="*/ 27808 h 337178"/>
                <a:gd name="connsiteX6" fmla="*/ 139872 w 174737"/>
                <a:gd name="connsiteY6" fmla="*/ 27808 h 337178"/>
                <a:gd name="connsiteX7" fmla="*/ 69881 w 174737"/>
                <a:gd name="connsiteY7" fmla="*/ 6046 h 337178"/>
                <a:gd name="connsiteX8" fmla="*/ 69881 w 174737"/>
                <a:gd name="connsiteY8" fmla="*/ 6046 h 337178"/>
                <a:gd name="connsiteX9" fmla="*/ 478 w 174737"/>
                <a:gd name="connsiteY9" fmla="*/ 152497 h 337178"/>
                <a:gd name="connsiteX10" fmla="*/ 54589 w 174737"/>
                <a:gd name="connsiteY10" fmla="*/ 337179 h 3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7" h="337178">
                  <a:moveTo>
                    <a:pt x="129873" y="200138"/>
                  </a:moveTo>
                  <a:lnTo>
                    <a:pt x="115169" y="169554"/>
                  </a:lnTo>
                  <a:lnTo>
                    <a:pt x="146930" y="152497"/>
                  </a:lnTo>
                  <a:cubicBezTo>
                    <a:pt x="172220" y="138970"/>
                    <a:pt x="182219" y="107797"/>
                    <a:pt x="168692" y="82506"/>
                  </a:cubicBezTo>
                  <a:lnTo>
                    <a:pt x="168692" y="82506"/>
                  </a:lnTo>
                  <a:lnTo>
                    <a:pt x="139872" y="27808"/>
                  </a:lnTo>
                  <a:lnTo>
                    <a:pt x="139872" y="27808"/>
                  </a:lnTo>
                  <a:cubicBezTo>
                    <a:pt x="126344" y="2517"/>
                    <a:pt x="95172" y="-7482"/>
                    <a:pt x="69881" y="6046"/>
                  </a:cubicBezTo>
                  <a:lnTo>
                    <a:pt x="69881" y="6046"/>
                  </a:lnTo>
                  <a:cubicBezTo>
                    <a:pt x="12242" y="36630"/>
                    <a:pt x="-3051" y="87212"/>
                    <a:pt x="478" y="152497"/>
                  </a:cubicBezTo>
                  <a:cubicBezTo>
                    <a:pt x="4007" y="217195"/>
                    <a:pt x="28710" y="287774"/>
                    <a:pt x="54589" y="337179"/>
                  </a:cubicBezTo>
                </a:path>
              </a:pathLst>
            </a:custGeom>
            <a:noFill/>
            <a:ln w="19050" cap="flat">
              <a:solidFill>
                <a:srgbClr val="4406E0"/>
              </a:solidFill>
              <a:prstDash val="solid"/>
              <a:miter/>
            </a:ln>
          </p:spPr>
          <p:txBody>
            <a:bodyPr rtlCol="0" anchor="ctr"/>
            <a:lstStyle/>
            <a:p>
              <a:endParaRPr lang="da-DK"/>
            </a:p>
          </p:txBody>
        </p:sp>
        <p:sp>
          <p:nvSpPr>
            <p:cNvPr id="118" name="Kombinationstegning: figur 117">
              <a:extLst>
                <a:ext uri="{FF2B5EF4-FFF2-40B4-BE49-F238E27FC236}">
                  <a16:creationId xmlns:a16="http://schemas.microsoft.com/office/drawing/2014/main" id="{D3C182AC-83B7-341D-EB1E-87D52463B46F}"/>
                </a:ext>
              </a:extLst>
            </p:cNvPr>
            <p:cNvSpPr/>
            <p:nvPr/>
          </p:nvSpPr>
          <p:spPr>
            <a:xfrm>
              <a:off x="1142443" y="4768240"/>
              <a:ext cx="309535" cy="358731"/>
            </a:xfrm>
            <a:custGeom>
              <a:avLst/>
              <a:gdLst>
                <a:gd name="connsiteX0" fmla="*/ 60580 w 309535"/>
                <a:gd name="connsiteY0" fmla="*/ 0 h 358731"/>
                <a:gd name="connsiteX1" fmla="*/ 167625 w 309535"/>
                <a:gd name="connsiteY1" fmla="*/ 218207 h 358731"/>
                <a:gd name="connsiteX2" fmla="*/ 204679 w 309535"/>
                <a:gd name="connsiteY2" fmla="*/ 196445 h 358731"/>
                <a:gd name="connsiteX3" fmla="*/ 274670 w 309535"/>
                <a:gd name="connsiteY3" fmla="*/ 218207 h 358731"/>
                <a:gd name="connsiteX4" fmla="*/ 274670 w 309535"/>
                <a:gd name="connsiteY4" fmla="*/ 218207 h 358731"/>
                <a:gd name="connsiteX5" fmla="*/ 303489 w 309535"/>
                <a:gd name="connsiteY5" fmla="*/ 272905 h 358731"/>
                <a:gd name="connsiteX6" fmla="*/ 303489 w 309535"/>
                <a:gd name="connsiteY6" fmla="*/ 272905 h 358731"/>
                <a:gd name="connsiteX7" fmla="*/ 281728 w 309535"/>
                <a:gd name="connsiteY7" fmla="*/ 342896 h 358731"/>
                <a:gd name="connsiteX8" fmla="*/ 281728 w 309535"/>
                <a:gd name="connsiteY8" fmla="*/ 342896 h 358731"/>
                <a:gd name="connsiteX9" fmla="*/ 121749 w 309535"/>
                <a:gd name="connsiteY9" fmla="*/ 317017 h 358731"/>
                <a:gd name="connsiteX10" fmla="*/ 0 w 309535"/>
                <a:gd name="connsiteY10" fmla="*/ 167625 h 35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35" h="358731">
                  <a:moveTo>
                    <a:pt x="60580" y="0"/>
                  </a:moveTo>
                  <a:lnTo>
                    <a:pt x="167625" y="218207"/>
                  </a:lnTo>
                  <a:cubicBezTo>
                    <a:pt x="174095" y="215854"/>
                    <a:pt x="204679" y="196445"/>
                    <a:pt x="204679" y="196445"/>
                  </a:cubicBezTo>
                  <a:cubicBezTo>
                    <a:pt x="229970" y="182917"/>
                    <a:pt x="261142" y="192916"/>
                    <a:pt x="274670" y="218207"/>
                  </a:cubicBezTo>
                  <a:lnTo>
                    <a:pt x="274670" y="218207"/>
                  </a:lnTo>
                  <a:lnTo>
                    <a:pt x="303489" y="272905"/>
                  </a:lnTo>
                  <a:lnTo>
                    <a:pt x="303489" y="272905"/>
                  </a:lnTo>
                  <a:cubicBezTo>
                    <a:pt x="317017" y="298196"/>
                    <a:pt x="307018" y="329368"/>
                    <a:pt x="281728" y="342896"/>
                  </a:cubicBezTo>
                  <a:lnTo>
                    <a:pt x="281728" y="342896"/>
                  </a:lnTo>
                  <a:cubicBezTo>
                    <a:pt x="224088" y="373480"/>
                    <a:pt x="173507" y="357012"/>
                    <a:pt x="121749" y="317017"/>
                  </a:cubicBezTo>
                  <a:cubicBezTo>
                    <a:pt x="70579" y="277611"/>
                    <a:pt x="26467" y="217618"/>
                    <a:pt x="0" y="167625"/>
                  </a:cubicBezTo>
                </a:path>
              </a:pathLst>
            </a:custGeom>
            <a:noFill/>
            <a:ln w="19050" cap="flat">
              <a:solidFill>
                <a:srgbClr val="4406E0"/>
              </a:solidFill>
              <a:prstDash val="solid"/>
              <a:miter/>
            </a:ln>
          </p:spPr>
          <p:txBody>
            <a:bodyPr rtlCol="0" anchor="ctr"/>
            <a:lstStyle/>
            <a:p>
              <a:endParaRPr lang="da-DK"/>
            </a:p>
          </p:txBody>
        </p:sp>
      </p:grpSp>
      <p:pic>
        <p:nvPicPr>
          <p:cNvPr id="52" name="Grafik 51">
            <a:extLst>
              <a:ext uri="{FF2B5EF4-FFF2-40B4-BE49-F238E27FC236}">
                <a16:creationId xmlns:a16="http://schemas.microsoft.com/office/drawing/2014/main" id="{44D9F2D5-FE08-9540-B976-8D9F05743E2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448741" y="2649558"/>
            <a:ext cx="352894" cy="588156"/>
          </a:xfrm>
          <a:prstGeom prst="rect">
            <a:avLst/>
          </a:prstGeom>
        </p:spPr>
      </p:pic>
      <p:pic>
        <p:nvPicPr>
          <p:cNvPr id="54" name="Grafik 53">
            <a:extLst>
              <a:ext uri="{FF2B5EF4-FFF2-40B4-BE49-F238E27FC236}">
                <a16:creationId xmlns:a16="http://schemas.microsoft.com/office/drawing/2014/main" id="{D94F1B00-75B8-4A0C-44EE-4B69B71E2391}"/>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487638" y="5361933"/>
            <a:ext cx="588156" cy="411716"/>
          </a:xfrm>
          <a:prstGeom prst="rect">
            <a:avLst/>
          </a:prstGeom>
        </p:spPr>
      </p:pic>
      <p:pic>
        <p:nvPicPr>
          <p:cNvPr id="58" name="Grafik 57">
            <a:extLst>
              <a:ext uri="{FF2B5EF4-FFF2-40B4-BE49-F238E27FC236}">
                <a16:creationId xmlns:a16="http://schemas.microsoft.com/office/drawing/2014/main" id="{F450282F-4BC4-2234-A435-9A8B0CA2572E}"/>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706697" y="3980981"/>
            <a:ext cx="529342" cy="529342"/>
          </a:xfrm>
          <a:prstGeom prst="rect">
            <a:avLst/>
          </a:prstGeom>
        </p:spPr>
      </p:pic>
      <p:pic>
        <p:nvPicPr>
          <p:cNvPr id="60" name="Grafik 59">
            <a:extLst>
              <a:ext uri="{FF2B5EF4-FFF2-40B4-BE49-F238E27FC236}">
                <a16:creationId xmlns:a16="http://schemas.microsoft.com/office/drawing/2014/main" id="{8B27EED6-FDF5-69C9-BB47-41D19DB4BE8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28920" y="5303120"/>
            <a:ext cx="646972" cy="529342"/>
          </a:xfrm>
          <a:prstGeom prst="rect">
            <a:avLst/>
          </a:prstGeom>
        </p:spPr>
      </p:pic>
      <p:grpSp>
        <p:nvGrpSpPr>
          <p:cNvPr id="88" name="Grafik 61">
            <a:extLst>
              <a:ext uri="{FF2B5EF4-FFF2-40B4-BE49-F238E27FC236}">
                <a16:creationId xmlns:a16="http://schemas.microsoft.com/office/drawing/2014/main" id="{8E39F733-4757-A5BE-A8C7-6FB60C840343}"/>
              </a:ext>
            </a:extLst>
          </p:cNvPr>
          <p:cNvGrpSpPr/>
          <p:nvPr/>
        </p:nvGrpSpPr>
        <p:grpSpPr>
          <a:xfrm>
            <a:off x="5087540" y="5279889"/>
            <a:ext cx="415827" cy="575805"/>
            <a:chOff x="4857074" y="5500831"/>
            <a:chExt cx="415827" cy="575805"/>
          </a:xfrm>
          <a:noFill/>
        </p:grpSpPr>
        <p:sp>
          <p:nvSpPr>
            <p:cNvPr id="89" name="Kombinationstegning: figur 88">
              <a:extLst>
                <a:ext uri="{FF2B5EF4-FFF2-40B4-BE49-F238E27FC236}">
                  <a16:creationId xmlns:a16="http://schemas.microsoft.com/office/drawing/2014/main" id="{5EC0FEA8-3964-7C80-EA89-DD546355E3E4}"/>
                </a:ext>
              </a:extLst>
            </p:cNvPr>
            <p:cNvSpPr/>
            <p:nvPr/>
          </p:nvSpPr>
          <p:spPr>
            <a:xfrm>
              <a:off x="4875307" y="5994294"/>
              <a:ext cx="397594" cy="82341"/>
            </a:xfrm>
            <a:custGeom>
              <a:avLst/>
              <a:gdLst>
                <a:gd name="connsiteX0" fmla="*/ 0 w 397594"/>
                <a:gd name="connsiteY0" fmla="*/ 0 h 82341"/>
                <a:gd name="connsiteX1" fmla="*/ 397595 w 397594"/>
                <a:gd name="connsiteY1" fmla="*/ 0 h 82341"/>
                <a:gd name="connsiteX2" fmla="*/ 397595 w 397594"/>
                <a:gd name="connsiteY2" fmla="*/ 82342 h 82341"/>
                <a:gd name="connsiteX3" fmla="*/ 0 w 397594"/>
                <a:gd name="connsiteY3" fmla="*/ 82342 h 82341"/>
              </a:gdLst>
              <a:ahLst/>
              <a:cxnLst>
                <a:cxn ang="0">
                  <a:pos x="connsiteX0" y="connsiteY0"/>
                </a:cxn>
                <a:cxn ang="0">
                  <a:pos x="connsiteX1" y="connsiteY1"/>
                </a:cxn>
                <a:cxn ang="0">
                  <a:pos x="connsiteX2" y="connsiteY2"/>
                </a:cxn>
                <a:cxn ang="0">
                  <a:pos x="connsiteX3" y="connsiteY3"/>
                </a:cxn>
              </a:cxnLst>
              <a:rect l="l" t="t" r="r" b="b"/>
              <a:pathLst>
                <a:path w="397594" h="82341">
                  <a:moveTo>
                    <a:pt x="0" y="0"/>
                  </a:moveTo>
                  <a:lnTo>
                    <a:pt x="397595" y="0"/>
                  </a:lnTo>
                  <a:lnTo>
                    <a:pt x="397595" y="82342"/>
                  </a:lnTo>
                  <a:lnTo>
                    <a:pt x="0" y="82342"/>
                  </a:lnTo>
                  <a:close/>
                </a:path>
              </a:pathLst>
            </a:custGeom>
            <a:noFill/>
            <a:ln w="19050" cap="flat">
              <a:solidFill>
                <a:srgbClr val="4406E0"/>
              </a:solidFill>
              <a:prstDash val="solid"/>
              <a:miter/>
            </a:ln>
          </p:spPr>
          <p:txBody>
            <a:bodyPr rtlCol="0" anchor="ctr"/>
            <a:lstStyle/>
            <a:p>
              <a:endParaRPr lang="da-DK"/>
            </a:p>
          </p:txBody>
        </p:sp>
        <p:sp>
          <p:nvSpPr>
            <p:cNvPr id="90" name="Kombinationstegning: figur 89">
              <a:extLst>
                <a:ext uri="{FF2B5EF4-FFF2-40B4-BE49-F238E27FC236}">
                  <a16:creationId xmlns:a16="http://schemas.microsoft.com/office/drawing/2014/main" id="{75CA2968-C465-4D78-130F-11C616F4D6A1}"/>
                </a:ext>
              </a:extLst>
            </p:cNvPr>
            <p:cNvSpPr/>
            <p:nvPr/>
          </p:nvSpPr>
          <p:spPr>
            <a:xfrm>
              <a:off x="4857074" y="5700804"/>
              <a:ext cx="165860" cy="165860"/>
            </a:xfrm>
            <a:custGeom>
              <a:avLst/>
              <a:gdLst>
                <a:gd name="connsiteX0" fmla="*/ 165860 w 165860"/>
                <a:gd name="connsiteY0" fmla="*/ 82930 h 165860"/>
                <a:gd name="connsiteX1" fmla="*/ 82930 w 165860"/>
                <a:gd name="connsiteY1" fmla="*/ 165860 h 165860"/>
                <a:gd name="connsiteX2" fmla="*/ 0 w 165860"/>
                <a:gd name="connsiteY2" fmla="*/ 82930 h 165860"/>
                <a:gd name="connsiteX3" fmla="*/ 82930 w 165860"/>
                <a:gd name="connsiteY3" fmla="*/ 0 h 165860"/>
                <a:gd name="connsiteX4" fmla="*/ 165860 w 165860"/>
                <a:gd name="connsiteY4" fmla="*/ 82930 h 165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 h="165860">
                  <a:moveTo>
                    <a:pt x="165860" y="82930"/>
                  </a:moveTo>
                  <a:cubicBezTo>
                    <a:pt x="165860" y="128731"/>
                    <a:pt x="128731" y="165860"/>
                    <a:pt x="82930" y="165860"/>
                  </a:cubicBezTo>
                  <a:cubicBezTo>
                    <a:pt x="37129" y="165860"/>
                    <a:pt x="0" y="128731"/>
                    <a:pt x="0" y="82930"/>
                  </a:cubicBezTo>
                  <a:cubicBezTo>
                    <a:pt x="0" y="37129"/>
                    <a:pt x="37129" y="0"/>
                    <a:pt x="82930" y="0"/>
                  </a:cubicBezTo>
                  <a:cubicBezTo>
                    <a:pt x="128731" y="0"/>
                    <a:pt x="165860" y="37129"/>
                    <a:pt x="165860" y="82930"/>
                  </a:cubicBezTo>
                  <a:close/>
                </a:path>
              </a:pathLst>
            </a:custGeom>
            <a:noFill/>
            <a:ln w="19050" cap="flat">
              <a:solidFill>
                <a:srgbClr val="4406E0"/>
              </a:solidFill>
              <a:prstDash val="solid"/>
              <a:miter/>
            </a:ln>
          </p:spPr>
          <p:txBody>
            <a:bodyPr rtlCol="0" anchor="ctr"/>
            <a:lstStyle/>
            <a:p>
              <a:endParaRPr lang="da-DK"/>
            </a:p>
          </p:txBody>
        </p:sp>
        <p:sp>
          <p:nvSpPr>
            <p:cNvPr id="91" name="Kombinationstegning: figur 90">
              <a:extLst>
                <a:ext uri="{FF2B5EF4-FFF2-40B4-BE49-F238E27FC236}">
                  <a16:creationId xmlns:a16="http://schemas.microsoft.com/office/drawing/2014/main" id="{4E63D32E-9CAF-73AA-EC69-2EE83AEA3F4E}"/>
                </a:ext>
              </a:extLst>
            </p:cNvPr>
            <p:cNvSpPr/>
            <p:nvPr/>
          </p:nvSpPr>
          <p:spPr>
            <a:xfrm>
              <a:off x="4896481" y="5854313"/>
              <a:ext cx="86459" cy="139981"/>
            </a:xfrm>
            <a:custGeom>
              <a:avLst/>
              <a:gdLst>
                <a:gd name="connsiteX0" fmla="*/ 86459 w 86459"/>
                <a:gd name="connsiteY0" fmla="*/ 0 h 139981"/>
                <a:gd name="connsiteX1" fmla="*/ 86459 w 86459"/>
                <a:gd name="connsiteY1" fmla="*/ 139981 h 139981"/>
                <a:gd name="connsiteX2" fmla="*/ 0 w 86459"/>
                <a:gd name="connsiteY2" fmla="*/ 139981 h 139981"/>
                <a:gd name="connsiteX3" fmla="*/ 0 w 86459"/>
                <a:gd name="connsiteY3" fmla="*/ 0 h 139981"/>
              </a:gdLst>
              <a:ahLst/>
              <a:cxnLst>
                <a:cxn ang="0">
                  <a:pos x="connsiteX0" y="connsiteY0"/>
                </a:cxn>
                <a:cxn ang="0">
                  <a:pos x="connsiteX1" y="connsiteY1"/>
                </a:cxn>
                <a:cxn ang="0">
                  <a:pos x="connsiteX2" y="connsiteY2"/>
                </a:cxn>
                <a:cxn ang="0">
                  <a:pos x="connsiteX3" y="connsiteY3"/>
                </a:cxn>
              </a:cxnLst>
              <a:rect l="l" t="t" r="r" b="b"/>
              <a:pathLst>
                <a:path w="86459" h="139981">
                  <a:moveTo>
                    <a:pt x="86459" y="0"/>
                  </a:moveTo>
                  <a:lnTo>
                    <a:pt x="86459" y="139981"/>
                  </a:lnTo>
                  <a:lnTo>
                    <a:pt x="0" y="139981"/>
                  </a:lnTo>
                  <a:lnTo>
                    <a:pt x="0" y="0"/>
                  </a:lnTo>
                </a:path>
              </a:pathLst>
            </a:custGeom>
            <a:noFill/>
            <a:ln w="19050" cap="flat">
              <a:solidFill>
                <a:srgbClr val="4406E0"/>
              </a:solidFill>
              <a:prstDash val="solid"/>
              <a:miter/>
            </a:ln>
          </p:spPr>
          <p:txBody>
            <a:bodyPr rtlCol="0" anchor="ctr"/>
            <a:lstStyle/>
            <a:p>
              <a:endParaRPr lang="da-DK"/>
            </a:p>
          </p:txBody>
        </p:sp>
        <p:sp>
          <p:nvSpPr>
            <p:cNvPr id="92" name="Kombinationstegning: figur 91">
              <a:extLst>
                <a:ext uri="{FF2B5EF4-FFF2-40B4-BE49-F238E27FC236}">
                  <a16:creationId xmlns:a16="http://schemas.microsoft.com/office/drawing/2014/main" id="{436A7A67-CDC2-62AC-EFF5-7D3AFCE890FA}"/>
                </a:ext>
              </a:extLst>
            </p:cNvPr>
            <p:cNvSpPr/>
            <p:nvPr/>
          </p:nvSpPr>
          <p:spPr>
            <a:xfrm>
              <a:off x="4896481" y="5572586"/>
              <a:ext cx="86459" cy="139981"/>
            </a:xfrm>
            <a:custGeom>
              <a:avLst/>
              <a:gdLst>
                <a:gd name="connsiteX0" fmla="*/ 0 w 86459"/>
                <a:gd name="connsiteY0" fmla="*/ 139981 h 139981"/>
                <a:gd name="connsiteX1" fmla="*/ 0 w 86459"/>
                <a:gd name="connsiteY1" fmla="*/ 0 h 139981"/>
                <a:gd name="connsiteX2" fmla="*/ 86459 w 86459"/>
                <a:gd name="connsiteY2" fmla="*/ 0 h 139981"/>
                <a:gd name="connsiteX3" fmla="*/ 86459 w 86459"/>
                <a:gd name="connsiteY3" fmla="*/ 139981 h 139981"/>
              </a:gdLst>
              <a:ahLst/>
              <a:cxnLst>
                <a:cxn ang="0">
                  <a:pos x="connsiteX0" y="connsiteY0"/>
                </a:cxn>
                <a:cxn ang="0">
                  <a:pos x="connsiteX1" y="connsiteY1"/>
                </a:cxn>
                <a:cxn ang="0">
                  <a:pos x="connsiteX2" y="connsiteY2"/>
                </a:cxn>
                <a:cxn ang="0">
                  <a:pos x="connsiteX3" y="connsiteY3"/>
                </a:cxn>
              </a:cxnLst>
              <a:rect l="l" t="t" r="r" b="b"/>
              <a:pathLst>
                <a:path w="86459" h="139981">
                  <a:moveTo>
                    <a:pt x="0" y="139981"/>
                  </a:moveTo>
                  <a:lnTo>
                    <a:pt x="0" y="0"/>
                  </a:lnTo>
                  <a:lnTo>
                    <a:pt x="86459" y="0"/>
                  </a:lnTo>
                  <a:lnTo>
                    <a:pt x="86459" y="139981"/>
                  </a:lnTo>
                </a:path>
              </a:pathLst>
            </a:custGeom>
            <a:noFill/>
            <a:ln w="19050" cap="flat">
              <a:solidFill>
                <a:srgbClr val="4406E0"/>
              </a:solidFill>
              <a:prstDash val="solid"/>
              <a:miter/>
            </a:ln>
          </p:spPr>
          <p:txBody>
            <a:bodyPr rtlCol="0" anchor="ctr"/>
            <a:lstStyle/>
            <a:p>
              <a:endParaRPr lang="da-DK"/>
            </a:p>
          </p:txBody>
        </p:sp>
        <p:sp>
          <p:nvSpPr>
            <p:cNvPr id="93" name="Kombinationstegning: figur 92">
              <a:extLst>
                <a:ext uri="{FF2B5EF4-FFF2-40B4-BE49-F238E27FC236}">
                  <a16:creationId xmlns:a16="http://schemas.microsoft.com/office/drawing/2014/main" id="{6B2CB551-B9E9-5D66-0DAF-D322FAD66651}"/>
                </a:ext>
              </a:extLst>
            </p:cNvPr>
            <p:cNvSpPr/>
            <p:nvPr/>
          </p:nvSpPr>
          <p:spPr>
            <a:xfrm>
              <a:off x="5117040" y="5572586"/>
              <a:ext cx="94693" cy="234674"/>
            </a:xfrm>
            <a:custGeom>
              <a:avLst/>
              <a:gdLst>
                <a:gd name="connsiteX0" fmla="*/ 0 w 94693"/>
                <a:gd name="connsiteY0" fmla="*/ 0 h 234674"/>
                <a:gd name="connsiteX1" fmla="*/ 94693 w 94693"/>
                <a:gd name="connsiteY1" fmla="*/ 0 h 234674"/>
                <a:gd name="connsiteX2" fmla="*/ 94693 w 94693"/>
                <a:gd name="connsiteY2" fmla="*/ 234674 h 234674"/>
                <a:gd name="connsiteX3" fmla="*/ 0 w 94693"/>
                <a:gd name="connsiteY3" fmla="*/ 234674 h 234674"/>
              </a:gdLst>
              <a:ahLst/>
              <a:cxnLst>
                <a:cxn ang="0">
                  <a:pos x="connsiteX0" y="connsiteY0"/>
                </a:cxn>
                <a:cxn ang="0">
                  <a:pos x="connsiteX1" y="connsiteY1"/>
                </a:cxn>
                <a:cxn ang="0">
                  <a:pos x="connsiteX2" y="connsiteY2"/>
                </a:cxn>
                <a:cxn ang="0">
                  <a:pos x="connsiteX3" y="connsiteY3"/>
                </a:cxn>
              </a:cxnLst>
              <a:rect l="l" t="t" r="r" b="b"/>
              <a:pathLst>
                <a:path w="94693" h="234674">
                  <a:moveTo>
                    <a:pt x="0" y="0"/>
                  </a:moveTo>
                  <a:lnTo>
                    <a:pt x="94693" y="0"/>
                  </a:lnTo>
                  <a:lnTo>
                    <a:pt x="94693" y="234674"/>
                  </a:lnTo>
                  <a:lnTo>
                    <a:pt x="0" y="234674"/>
                  </a:lnTo>
                  <a:close/>
                </a:path>
              </a:pathLst>
            </a:custGeom>
            <a:noFill/>
            <a:ln w="19050" cap="flat">
              <a:solidFill>
                <a:srgbClr val="4406E0"/>
              </a:solidFill>
              <a:prstDash val="solid"/>
              <a:miter/>
            </a:ln>
          </p:spPr>
          <p:txBody>
            <a:bodyPr rtlCol="0" anchor="ctr"/>
            <a:lstStyle/>
            <a:p>
              <a:endParaRPr lang="da-DK"/>
            </a:p>
          </p:txBody>
        </p:sp>
        <p:sp>
          <p:nvSpPr>
            <p:cNvPr id="94" name="Kombinationstegning: figur 93">
              <a:extLst>
                <a:ext uri="{FF2B5EF4-FFF2-40B4-BE49-F238E27FC236}">
                  <a16:creationId xmlns:a16="http://schemas.microsoft.com/office/drawing/2014/main" id="{9C69081D-8C45-C544-56D1-36AC734D71EA}"/>
                </a:ext>
              </a:extLst>
            </p:cNvPr>
            <p:cNvSpPr/>
            <p:nvPr/>
          </p:nvSpPr>
          <p:spPr>
            <a:xfrm>
              <a:off x="5144683" y="5807260"/>
              <a:ext cx="39994" cy="48816"/>
            </a:xfrm>
            <a:custGeom>
              <a:avLst/>
              <a:gdLst>
                <a:gd name="connsiteX0" fmla="*/ 6470 w 39994"/>
                <a:gd name="connsiteY0" fmla="*/ 0 h 48816"/>
                <a:gd name="connsiteX1" fmla="*/ 32349 w 39994"/>
                <a:gd name="connsiteY1" fmla="*/ 0 h 48816"/>
                <a:gd name="connsiteX2" fmla="*/ 39995 w 39994"/>
                <a:gd name="connsiteY2" fmla="*/ 7646 h 48816"/>
                <a:gd name="connsiteX3" fmla="*/ 39995 w 39994"/>
                <a:gd name="connsiteY3" fmla="*/ 35878 h 48816"/>
                <a:gd name="connsiteX4" fmla="*/ 27055 w 39994"/>
                <a:gd name="connsiteY4" fmla="*/ 48817 h 48816"/>
                <a:gd name="connsiteX5" fmla="*/ 12939 w 39994"/>
                <a:gd name="connsiteY5" fmla="*/ 48817 h 48816"/>
                <a:gd name="connsiteX6" fmla="*/ 0 w 39994"/>
                <a:gd name="connsiteY6" fmla="*/ 35878 h 48816"/>
                <a:gd name="connsiteX7" fmla="*/ 0 w 39994"/>
                <a:gd name="connsiteY7" fmla="*/ 7646 h 48816"/>
                <a:gd name="connsiteX8" fmla="*/ 7646 w 39994"/>
                <a:gd name="connsiteY8" fmla="*/ 0 h 4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4" h="48816">
                  <a:moveTo>
                    <a:pt x="6470" y="0"/>
                  </a:moveTo>
                  <a:lnTo>
                    <a:pt x="32349" y="0"/>
                  </a:lnTo>
                  <a:cubicBezTo>
                    <a:pt x="36466" y="0"/>
                    <a:pt x="39995" y="3529"/>
                    <a:pt x="39995" y="7646"/>
                  </a:cubicBezTo>
                  <a:lnTo>
                    <a:pt x="39995" y="35878"/>
                  </a:lnTo>
                  <a:cubicBezTo>
                    <a:pt x="39995" y="42935"/>
                    <a:pt x="34113" y="48817"/>
                    <a:pt x="27055" y="48817"/>
                  </a:cubicBezTo>
                  <a:lnTo>
                    <a:pt x="12939" y="48817"/>
                  </a:lnTo>
                  <a:cubicBezTo>
                    <a:pt x="5882" y="48817"/>
                    <a:pt x="0" y="42935"/>
                    <a:pt x="0" y="35878"/>
                  </a:cubicBezTo>
                  <a:lnTo>
                    <a:pt x="0" y="7646"/>
                  </a:lnTo>
                  <a:cubicBezTo>
                    <a:pt x="0" y="3529"/>
                    <a:pt x="3529" y="0"/>
                    <a:pt x="7646" y="0"/>
                  </a:cubicBezTo>
                  <a:close/>
                </a:path>
              </a:pathLst>
            </a:custGeom>
            <a:noFill/>
            <a:ln w="19050" cap="flat">
              <a:solidFill>
                <a:srgbClr val="4406E0"/>
              </a:solidFill>
              <a:prstDash val="solid"/>
              <a:miter/>
            </a:ln>
          </p:spPr>
          <p:txBody>
            <a:bodyPr rtlCol="0" anchor="ctr"/>
            <a:lstStyle/>
            <a:p>
              <a:endParaRPr lang="da-DK"/>
            </a:p>
          </p:txBody>
        </p:sp>
        <p:sp>
          <p:nvSpPr>
            <p:cNvPr id="95" name="Kombinationstegning: figur 94">
              <a:extLst>
                <a:ext uri="{FF2B5EF4-FFF2-40B4-BE49-F238E27FC236}">
                  <a16:creationId xmlns:a16="http://schemas.microsoft.com/office/drawing/2014/main" id="{0A66064D-0B0F-8F07-8457-2F41BDBF4392}"/>
                </a:ext>
              </a:extLst>
            </p:cNvPr>
            <p:cNvSpPr/>
            <p:nvPr/>
          </p:nvSpPr>
          <p:spPr>
            <a:xfrm>
              <a:off x="4982940" y="5598465"/>
              <a:ext cx="134099" cy="56463"/>
            </a:xfrm>
            <a:custGeom>
              <a:avLst/>
              <a:gdLst>
                <a:gd name="connsiteX0" fmla="*/ 0 w 134099"/>
                <a:gd name="connsiteY0" fmla="*/ 0 h 56463"/>
                <a:gd name="connsiteX1" fmla="*/ 134100 w 134099"/>
                <a:gd name="connsiteY1" fmla="*/ 0 h 56463"/>
                <a:gd name="connsiteX2" fmla="*/ 134100 w 134099"/>
                <a:gd name="connsiteY2" fmla="*/ 56463 h 56463"/>
                <a:gd name="connsiteX3" fmla="*/ 0 w 134099"/>
                <a:gd name="connsiteY3" fmla="*/ 56463 h 56463"/>
              </a:gdLst>
              <a:ahLst/>
              <a:cxnLst>
                <a:cxn ang="0">
                  <a:pos x="connsiteX0" y="connsiteY0"/>
                </a:cxn>
                <a:cxn ang="0">
                  <a:pos x="connsiteX1" y="connsiteY1"/>
                </a:cxn>
                <a:cxn ang="0">
                  <a:pos x="connsiteX2" y="connsiteY2"/>
                </a:cxn>
                <a:cxn ang="0">
                  <a:pos x="connsiteX3" y="connsiteY3"/>
                </a:cxn>
              </a:cxnLst>
              <a:rect l="l" t="t" r="r" b="b"/>
              <a:pathLst>
                <a:path w="134099" h="56463">
                  <a:moveTo>
                    <a:pt x="0" y="0"/>
                  </a:moveTo>
                  <a:lnTo>
                    <a:pt x="134100" y="0"/>
                  </a:lnTo>
                  <a:lnTo>
                    <a:pt x="134100" y="56463"/>
                  </a:lnTo>
                  <a:lnTo>
                    <a:pt x="0" y="56463"/>
                  </a:lnTo>
                  <a:close/>
                </a:path>
              </a:pathLst>
            </a:custGeom>
            <a:noFill/>
            <a:ln w="19050" cap="flat">
              <a:solidFill>
                <a:srgbClr val="4406E0"/>
              </a:solidFill>
              <a:prstDash val="solid"/>
              <a:miter/>
            </a:ln>
          </p:spPr>
          <p:txBody>
            <a:bodyPr rtlCol="0" anchor="ctr"/>
            <a:lstStyle/>
            <a:p>
              <a:endParaRPr lang="da-DK"/>
            </a:p>
          </p:txBody>
        </p:sp>
        <p:sp>
          <p:nvSpPr>
            <p:cNvPr id="96" name="Kombinationstegning: figur 95">
              <a:extLst>
                <a:ext uri="{FF2B5EF4-FFF2-40B4-BE49-F238E27FC236}">
                  <a16:creationId xmlns:a16="http://schemas.microsoft.com/office/drawing/2014/main" id="{2BEB7305-6B02-B46F-06E8-1D39F2F634FF}"/>
                </a:ext>
              </a:extLst>
            </p:cNvPr>
            <p:cNvSpPr/>
            <p:nvPr/>
          </p:nvSpPr>
          <p:spPr>
            <a:xfrm>
              <a:off x="5095278" y="5500831"/>
              <a:ext cx="138217" cy="71755"/>
            </a:xfrm>
            <a:custGeom>
              <a:avLst/>
              <a:gdLst>
                <a:gd name="connsiteX0" fmla="*/ 102339 w 138217"/>
                <a:gd name="connsiteY0" fmla="*/ 71755 h 71755"/>
                <a:gd name="connsiteX1" fmla="*/ 35878 w 138217"/>
                <a:gd name="connsiteY1" fmla="*/ 71755 h 71755"/>
                <a:gd name="connsiteX2" fmla="*/ 0 w 138217"/>
                <a:gd name="connsiteY2" fmla="*/ 35878 h 71755"/>
                <a:gd name="connsiteX3" fmla="*/ 0 w 138217"/>
                <a:gd name="connsiteY3" fmla="*/ 35878 h 71755"/>
                <a:gd name="connsiteX4" fmla="*/ 35878 w 138217"/>
                <a:gd name="connsiteY4" fmla="*/ 0 h 71755"/>
                <a:gd name="connsiteX5" fmla="*/ 102339 w 138217"/>
                <a:gd name="connsiteY5" fmla="*/ 0 h 71755"/>
                <a:gd name="connsiteX6" fmla="*/ 138217 w 138217"/>
                <a:gd name="connsiteY6" fmla="*/ 35878 h 71755"/>
                <a:gd name="connsiteX7" fmla="*/ 138217 w 138217"/>
                <a:gd name="connsiteY7" fmla="*/ 35878 h 71755"/>
                <a:gd name="connsiteX8" fmla="*/ 102339 w 138217"/>
                <a:gd name="connsiteY8" fmla="*/ 71755 h 7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17" h="71755">
                  <a:moveTo>
                    <a:pt x="102339" y="71755"/>
                  </a:moveTo>
                  <a:lnTo>
                    <a:pt x="35878" y="71755"/>
                  </a:lnTo>
                  <a:cubicBezTo>
                    <a:pt x="16468" y="71755"/>
                    <a:pt x="0" y="55875"/>
                    <a:pt x="0" y="35878"/>
                  </a:cubicBezTo>
                  <a:lnTo>
                    <a:pt x="0" y="35878"/>
                  </a:lnTo>
                  <a:cubicBezTo>
                    <a:pt x="0" y="16468"/>
                    <a:pt x="15880" y="0"/>
                    <a:pt x="35878" y="0"/>
                  </a:cubicBezTo>
                  <a:lnTo>
                    <a:pt x="102339" y="0"/>
                  </a:lnTo>
                  <a:cubicBezTo>
                    <a:pt x="121749" y="0"/>
                    <a:pt x="138217" y="15880"/>
                    <a:pt x="138217" y="35878"/>
                  </a:cubicBezTo>
                  <a:lnTo>
                    <a:pt x="138217" y="35878"/>
                  </a:lnTo>
                  <a:cubicBezTo>
                    <a:pt x="138217" y="55287"/>
                    <a:pt x="122337" y="71755"/>
                    <a:pt x="102339" y="71755"/>
                  </a:cubicBezTo>
                  <a:close/>
                </a:path>
              </a:pathLst>
            </a:custGeom>
            <a:noFill/>
            <a:ln w="19050" cap="flat">
              <a:solidFill>
                <a:srgbClr val="4406E0"/>
              </a:solidFill>
              <a:prstDash val="solid"/>
              <a:miter/>
            </a:ln>
          </p:spPr>
          <p:txBody>
            <a:bodyPr rtlCol="0" anchor="ctr"/>
            <a:lstStyle/>
            <a:p>
              <a:endParaRPr lang="da-DK"/>
            </a:p>
          </p:txBody>
        </p:sp>
      </p:grpSp>
      <p:pic>
        <p:nvPicPr>
          <p:cNvPr id="64" name="Grafik 63">
            <a:extLst>
              <a:ext uri="{FF2B5EF4-FFF2-40B4-BE49-F238E27FC236}">
                <a16:creationId xmlns:a16="http://schemas.microsoft.com/office/drawing/2014/main" id="{1C9D6AB6-D1C2-A39F-C8F6-448A6207E37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1278460" y="5273713"/>
            <a:ext cx="588156" cy="588156"/>
          </a:xfrm>
          <a:prstGeom prst="rect">
            <a:avLst/>
          </a:prstGeom>
        </p:spPr>
      </p:pic>
      <p:pic>
        <p:nvPicPr>
          <p:cNvPr id="66" name="Grafik 65">
            <a:extLst>
              <a:ext uri="{FF2B5EF4-FFF2-40B4-BE49-F238E27FC236}">
                <a16:creationId xmlns:a16="http://schemas.microsoft.com/office/drawing/2014/main" id="{0EAA53E8-9941-9684-2752-B74203E5A53C}"/>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206346" y="3951574"/>
            <a:ext cx="470524" cy="588156"/>
          </a:xfrm>
          <a:prstGeom prst="rect">
            <a:avLst/>
          </a:prstGeom>
        </p:spPr>
      </p:pic>
      <p:pic>
        <p:nvPicPr>
          <p:cNvPr id="68" name="Grafik 67">
            <a:extLst>
              <a:ext uri="{FF2B5EF4-FFF2-40B4-BE49-F238E27FC236}">
                <a16:creationId xmlns:a16="http://schemas.microsoft.com/office/drawing/2014/main" id="{242426E0-0C65-91CC-3252-6AA57D3C1536}"/>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783508" y="2678965"/>
            <a:ext cx="529342" cy="529342"/>
          </a:xfrm>
          <a:prstGeom prst="rect">
            <a:avLst/>
          </a:prstGeom>
        </p:spPr>
      </p:pic>
      <p:pic>
        <p:nvPicPr>
          <p:cNvPr id="121" name="Grafik 120">
            <a:extLst>
              <a:ext uri="{FF2B5EF4-FFF2-40B4-BE49-F238E27FC236}">
                <a16:creationId xmlns:a16="http://schemas.microsoft.com/office/drawing/2014/main" id="{BC1B530B-6686-2C89-2AF3-5AD1EC20C62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6515113" y="5291894"/>
            <a:ext cx="551796" cy="551794"/>
          </a:xfrm>
          <a:prstGeom prst="rect">
            <a:avLst/>
          </a:prstGeom>
        </p:spPr>
      </p:pic>
    </p:spTree>
    <p:extLst>
      <p:ext uri="{BB962C8B-B14F-4D97-AF65-F5344CB8AC3E}">
        <p14:creationId xmlns:p14="http://schemas.microsoft.com/office/powerpoint/2010/main" val="298063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C083D899-2E3A-8F53-621B-A8BE9D14C21E}"/>
              </a:ext>
            </a:extLst>
          </p:cNvPr>
          <p:cNvSpPr txBox="1"/>
          <p:nvPr/>
        </p:nvSpPr>
        <p:spPr>
          <a:xfrm>
            <a:off x="6167438" y="341309"/>
            <a:ext cx="2220829" cy="600164"/>
          </a:xfrm>
          <a:prstGeom prst="rect">
            <a:avLst/>
          </a:prstGeom>
          <a:noFill/>
        </p:spPr>
        <p:txBody>
          <a:bodyPr wrap="square" lIns="0" tIns="0" rtlCol="0">
            <a:spAutoFit/>
          </a:bodyPr>
          <a:lstStyle/>
          <a:p>
            <a:r>
              <a:rPr lang="da-DK" b="1" spc="50" dirty="0">
                <a:solidFill>
                  <a:srgbClr val="4406E0"/>
                </a:solidFill>
                <a:latin typeface="Arial" panose="020B0604020202020204" pitchFamily="34" charset="0"/>
                <a:cs typeface="Arial" panose="020B0604020202020204" pitchFamily="34" charset="0"/>
              </a:rPr>
              <a:t>Problembaseret læring</a:t>
            </a:r>
            <a:endParaRPr lang="da-DK" sz="2400" b="1" spc="50" dirty="0">
              <a:solidFill>
                <a:srgbClr val="4406E0"/>
              </a:solidFill>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E2952875-4902-B142-8A29-962495466DFC}"/>
              </a:ext>
            </a:extLst>
          </p:cNvPr>
          <p:cNvSpPr txBox="1"/>
          <p:nvPr/>
        </p:nvSpPr>
        <p:spPr>
          <a:xfrm>
            <a:off x="9120188" y="351755"/>
            <a:ext cx="2994371" cy="477054"/>
          </a:xfrm>
          <a:prstGeom prst="rect">
            <a:avLst/>
          </a:prstGeom>
          <a:noFill/>
        </p:spPr>
        <p:txBody>
          <a:bodyPr wrap="square" lIns="0" tIns="0" rIns="90000" rtlCol="0">
            <a:spAutoFit/>
          </a:bodyPr>
          <a:lstStyle/>
          <a:p>
            <a:pPr>
              <a:buSzPct val="100000"/>
            </a:pPr>
            <a:r>
              <a:rPr lang="da-DK" sz="1400" dirty="0">
                <a:solidFill>
                  <a:srgbClr val="211A52"/>
                </a:solidFill>
                <a:latin typeface="Arial" panose="020B0604020202020204" pitchFamily="34" charset="0"/>
                <a:cs typeface="Arial" panose="020B0604020202020204" pitchFamily="34" charset="0"/>
              </a:rPr>
              <a:t>Vores projektbaserede uddannelser har afsæt i </a:t>
            </a:r>
            <a:r>
              <a:rPr lang="da-DK" sz="1400" b="1" dirty="0">
                <a:solidFill>
                  <a:srgbClr val="211A52"/>
                </a:solidFill>
                <a:latin typeface="Arial" panose="020B0604020202020204" pitchFamily="34" charset="0"/>
                <a:cs typeface="Arial" panose="020B0604020202020204" pitchFamily="34" charset="0"/>
              </a:rPr>
              <a:t>reelle problemer </a:t>
            </a:r>
            <a:endParaRPr lang="da-DK" sz="1400" dirty="0">
              <a:solidFill>
                <a:srgbClr val="211A52"/>
              </a:solidFill>
              <a:latin typeface="Arial" panose="020B0604020202020204" pitchFamily="34" charset="0"/>
              <a:cs typeface="Arial" panose="020B0604020202020204" pitchFamily="34" charset="0"/>
            </a:endParaRPr>
          </a:p>
        </p:txBody>
      </p:sp>
      <p:sp>
        <p:nvSpPr>
          <p:cNvPr id="10" name="Tekstfelt 9">
            <a:extLst>
              <a:ext uri="{FF2B5EF4-FFF2-40B4-BE49-F238E27FC236}">
                <a16:creationId xmlns:a16="http://schemas.microsoft.com/office/drawing/2014/main" id="{BA2E37FC-FB05-6F79-2EC0-CA4AF5AC4483}"/>
              </a:ext>
            </a:extLst>
          </p:cNvPr>
          <p:cNvSpPr txBox="1"/>
          <p:nvPr/>
        </p:nvSpPr>
        <p:spPr>
          <a:xfrm>
            <a:off x="6167438" y="1134560"/>
            <a:ext cx="3287552" cy="323165"/>
          </a:xfrm>
          <a:prstGeom prst="rect">
            <a:avLst/>
          </a:prstGeom>
          <a:noFill/>
        </p:spPr>
        <p:txBody>
          <a:bodyPr wrap="square" lIns="0" tIns="0" rtlCol="0">
            <a:spAutoFit/>
          </a:bodyPr>
          <a:lstStyle/>
          <a:p>
            <a:r>
              <a:rPr lang="da-DK" b="1" spc="50" dirty="0">
                <a:solidFill>
                  <a:srgbClr val="4406E0"/>
                </a:solidFill>
                <a:latin typeface="Arial" panose="020B0604020202020204" pitchFamily="34" charset="0"/>
                <a:cs typeface="Arial" panose="020B0604020202020204" pitchFamily="34" charset="0"/>
              </a:rPr>
              <a:t>Samarbejde</a:t>
            </a:r>
            <a:endParaRPr lang="da-DK" sz="2400" b="1" spc="50" dirty="0">
              <a:solidFill>
                <a:srgbClr val="4406E0"/>
              </a:solidFill>
              <a:latin typeface="Arial" panose="020B0604020202020204" pitchFamily="34" charset="0"/>
              <a:cs typeface="Arial" panose="020B0604020202020204" pitchFamily="34" charset="0"/>
            </a:endParaRPr>
          </a:p>
        </p:txBody>
      </p:sp>
      <p:sp>
        <p:nvSpPr>
          <p:cNvPr id="11" name="Tekstfelt 10">
            <a:extLst>
              <a:ext uri="{FF2B5EF4-FFF2-40B4-BE49-F238E27FC236}">
                <a16:creationId xmlns:a16="http://schemas.microsoft.com/office/drawing/2014/main" id="{1D10344E-350E-6D25-C11E-E4F4FEA3689A}"/>
              </a:ext>
            </a:extLst>
          </p:cNvPr>
          <p:cNvSpPr txBox="1"/>
          <p:nvPr/>
        </p:nvSpPr>
        <p:spPr>
          <a:xfrm>
            <a:off x="9121896" y="1154656"/>
            <a:ext cx="2806579" cy="907941"/>
          </a:xfrm>
          <a:prstGeom prst="rect">
            <a:avLst/>
          </a:prstGeom>
          <a:noFill/>
        </p:spPr>
        <p:txBody>
          <a:bodyPr wrap="square" lIns="0" tIns="0" rIns="90000" rtlCol="0">
            <a:spAutoFit/>
          </a:bodyPr>
          <a:lstStyle/>
          <a:p>
            <a:pPr>
              <a:buSzPct val="100000"/>
            </a:pPr>
            <a:r>
              <a:rPr lang="da-DK" sz="1400" dirty="0">
                <a:solidFill>
                  <a:srgbClr val="211A52"/>
                </a:solidFill>
                <a:latin typeface="Arial" panose="020B0604020202020204" pitchFamily="34" charset="0"/>
                <a:cs typeface="Arial" panose="020B0604020202020204" pitchFamily="34" charset="0"/>
              </a:rPr>
              <a:t>Vi har </a:t>
            </a:r>
            <a:r>
              <a:rPr lang="da-DK" sz="1400" b="1" dirty="0">
                <a:solidFill>
                  <a:srgbClr val="211A52"/>
                </a:solidFill>
                <a:latin typeface="Arial" panose="020B0604020202020204" pitchFamily="34" charset="0"/>
                <a:cs typeface="Arial" panose="020B0604020202020204" pitchFamily="34" charset="0"/>
              </a:rPr>
              <a:t>tæt kontakt til og samarbejde med </a:t>
            </a:r>
            <a:r>
              <a:rPr lang="da-DK" sz="1400" dirty="0">
                <a:solidFill>
                  <a:srgbClr val="211A52"/>
                </a:solidFill>
                <a:latin typeface="Arial" panose="020B0604020202020204" pitchFamily="34" charset="0"/>
                <a:cs typeface="Arial" panose="020B0604020202020204" pitchFamily="34" charset="0"/>
              </a:rPr>
              <a:t>virksomheder, organisationer og myndigheder i Danmark og internationalt</a:t>
            </a:r>
          </a:p>
        </p:txBody>
      </p:sp>
      <p:sp>
        <p:nvSpPr>
          <p:cNvPr id="12" name="Tekstfelt 11">
            <a:extLst>
              <a:ext uri="{FF2B5EF4-FFF2-40B4-BE49-F238E27FC236}">
                <a16:creationId xmlns:a16="http://schemas.microsoft.com/office/drawing/2014/main" id="{8F9B276A-2EEF-5B24-13CC-B64F232941B3}"/>
              </a:ext>
            </a:extLst>
          </p:cNvPr>
          <p:cNvSpPr txBox="1"/>
          <p:nvPr/>
        </p:nvSpPr>
        <p:spPr>
          <a:xfrm>
            <a:off x="262838" y="278644"/>
            <a:ext cx="3825068" cy="1277273"/>
          </a:xfrm>
          <a:prstGeom prst="rect">
            <a:avLst/>
          </a:prstGeom>
          <a:noFill/>
        </p:spPr>
        <p:txBody>
          <a:bodyPr wrap="square" lIns="0" tIns="0" rIns="91440" bIns="45720" rtlCol="0" anchor="t">
            <a:spAutoFit/>
          </a:bodyPr>
          <a:lstStyle/>
          <a:p>
            <a:r>
              <a:rPr lang="da-DK" sz="4000" b="1" spc="110" dirty="0">
                <a:solidFill>
                  <a:srgbClr val="211A52"/>
                </a:solidFill>
                <a:latin typeface="Arial" panose="020B0604020202020204" pitchFamily="34" charset="0"/>
                <a:cs typeface="Arial" panose="020B0604020202020204" pitchFamily="34" charset="0"/>
              </a:rPr>
              <a:t>Vores særkender</a:t>
            </a:r>
            <a:endParaRPr lang="da-DK" sz="4800" b="1" spc="110" dirty="0">
              <a:solidFill>
                <a:srgbClr val="211A52"/>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FF64E719-1B77-9F2F-23B3-AA037082A6E7}"/>
              </a:ext>
            </a:extLst>
          </p:cNvPr>
          <p:cNvSpPr txBox="1"/>
          <p:nvPr/>
        </p:nvSpPr>
        <p:spPr>
          <a:xfrm>
            <a:off x="6167438" y="2219500"/>
            <a:ext cx="2220829" cy="600164"/>
          </a:xfrm>
          <a:prstGeom prst="rect">
            <a:avLst/>
          </a:prstGeom>
          <a:noFill/>
        </p:spPr>
        <p:txBody>
          <a:bodyPr wrap="square" lIns="0" tIns="0" rIns="91440" bIns="45720" rtlCol="0" anchor="t">
            <a:spAutoFit/>
          </a:bodyPr>
          <a:lstStyle/>
          <a:p>
            <a:r>
              <a:rPr lang="da-DK" b="1" spc="50" dirty="0">
                <a:solidFill>
                  <a:srgbClr val="4406E0"/>
                </a:solidFill>
                <a:latin typeface="Arial" panose="020B0604020202020204" pitchFamily="34" charset="0"/>
                <a:cs typeface="Arial" panose="020B0604020202020204" pitchFamily="34" charset="0"/>
              </a:rPr>
              <a:t>Missionsdrevet forskning</a:t>
            </a:r>
            <a:endParaRPr lang="da-DK" sz="2400" b="1" spc="50" dirty="0">
              <a:solidFill>
                <a:srgbClr val="4406E0"/>
              </a:solidFill>
              <a:latin typeface="Arial" panose="020B0604020202020204" pitchFamily="34" charset="0"/>
              <a:cs typeface="Arial" panose="020B0604020202020204" pitchFamily="34" charset="0"/>
            </a:endParaRPr>
          </a:p>
        </p:txBody>
      </p:sp>
      <p:sp>
        <p:nvSpPr>
          <p:cNvPr id="14" name="Tekstfelt 13">
            <a:extLst>
              <a:ext uri="{FF2B5EF4-FFF2-40B4-BE49-F238E27FC236}">
                <a16:creationId xmlns:a16="http://schemas.microsoft.com/office/drawing/2014/main" id="{97A2B878-6B32-1315-D88B-F58341199E2C}"/>
              </a:ext>
            </a:extLst>
          </p:cNvPr>
          <p:cNvSpPr txBox="1"/>
          <p:nvPr/>
        </p:nvSpPr>
        <p:spPr>
          <a:xfrm>
            <a:off x="9120188" y="2251821"/>
            <a:ext cx="2808287" cy="907941"/>
          </a:xfrm>
          <a:prstGeom prst="rect">
            <a:avLst/>
          </a:prstGeom>
          <a:noFill/>
        </p:spPr>
        <p:txBody>
          <a:bodyPr wrap="square" lIns="0" tIns="0" rIns="90000" bIns="45720" rtlCol="0" anchor="t">
            <a:spAutoFit/>
          </a:bodyPr>
          <a:lstStyle/>
          <a:p>
            <a:r>
              <a:rPr lang="da-DK" sz="1400" dirty="0">
                <a:solidFill>
                  <a:srgbClr val="211A52"/>
                </a:solidFill>
                <a:latin typeface="Arial" panose="020B0604020202020204" pitchFamily="34" charset="0"/>
                <a:cs typeface="Arial" panose="020B0604020202020204" pitchFamily="34" charset="0"/>
              </a:rPr>
              <a:t>Sammen med vores omverden definerer og deltager vi i missioner, som bidrager til at løse de </a:t>
            </a:r>
            <a:r>
              <a:rPr lang="da-DK" sz="1400" b="1" dirty="0">
                <a:solidFill>
                  <a:srgbClr val="211A52"/>
                </a:solidFill>
                <a:latin typeface="Arial" panose="020B0604020202020204" pitchFamily="34" charset="0"/>
                <a:cs typeface="Arial" panose="020B0604020202020204" pitchFamily="34" charset="0"/>
              </a:rPr>
              <a:t>store globale udfordringer</a:t>
            </a:r>
            <a:endParaRPr lang="en-US" sz="1600" b="1" dirty="0">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893D0F31-95EE-7C1C-B481-B6C1E45B78D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167439" y="3465513"/>
            <a:ext cx="5761036" cy="2862380"/>
          </a:xfrm>
          <a:prstGeom prst="rect">
            <a:avLst/>
          </a:prstGeom>
        </p:spPr>
      </p:pic>
      <p:pic>
        <p:nvPicPr>
          <p:cNvPr id="3" name="Billede 2">
            <a:extLst>
              <a:ext uri="{FF2B5EF4-FFF2-40B4-BE49-F238E27FC236}">
                <a16:creationId xmlns:a16="http://schemas.microsoft.com/office/drawing/2014/main" id="{3072D433-F634-EAF9-9998-60B4B727CFDC}"/>
              </a:ext>
            </a:extLst>
          </p:cNvPr>
          <p:cNvPicPr>
            <a:picLocks noChangeAspect="1"/>
          </p:cNvPicPr>
          <p:nvPr/>
        </p:nvPicPr>
        <p:blipFill>
          <a:blip r:embed="rId4" cstate="hqprint">
            <a:extLst>
              <a:ext uri="{28A0092B-C50C-407E-A947-70E740481C1C}">
                <a14:useLocalDpi xmlns:a14="http://schemas.microsoft.com/office/drawing/2010/main"/>
              </a:ext>
            </a:extLst>
          </a:blip>
          <a:srcRect r="-12"/>
          <a:stretch>
            <a:fillRect/>
          </a:stretch>
        </p:blipFill>
        <p:spPr>
          <a:xfrm>
            <a:off x="263525" y="3465513"/>
            <a:ext cx="5761038" cy="2862380"/>
          </a:xfrm>
          <a:prstGeom prst="rect">
            <a:avLst/>
          </a:prstGeom>
        </p:spPr>
      </p:pic>
    </p:spTree>
    <p:extLst>
      <p:ext uri="{BB962C8B-B14F-4D97-AF65-F5344CB8AC3E}">
        <p14:creationId xmlns:p14="http://schemas.microsoft.com/office/powerpoint/2010/main" val="3801861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6DB7E-6737-2EB6-AABA-21A9F1E10EF3}"/>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403607CD-00B2-80F4-48DD-57B1B5FC2073}"/>
              </a:ext>
            </a:extLst>
          </p:cNvPr>
          <p:cNvSpPr/>
          <p:nvPr/>
        </p:nvSpPr>
        <p:spPr>
          <a:xfrm>
            <a:off x="6167438" y="942752"/>
            <a:ext cx="5761037" cy="54000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E889E8C-2AD2-D0A5-FDB8-CD42EAD9253B}"/>
              </a:ext>
            </a:extLst>
          </p:cNvPr>
          <p:cNvSpPr txBox="1"/>
          <p:nvPr/>
        </p:nvSpPr>
        <p:spPr>
          <a:xfrm>
            <a:off x="9079693" y="1885914"/>
            <a:ext cx="3087458" cy="3801041"/>
          </a:xfrm>
          <a:prstGeom prst="rect">
            <a:avLst/>
          </a:prstGeom>
          <a:noFill/>
        </p:spPr>
        <p:txBody>
          <a:bodyPr wrap="square" lIns="0" tIns="0" rIns="90000" bIns="45720" rtlCol="0" anchor="t">
            <a:spAutoFit/>
          </a:bodyPr>
          <a:lstStyle/>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Internationalt anerkendt for den problembaserede læringsmodel</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Omfattende samarbejde </a:t>
            </a:r>
            <a:br>
              <a:rPr lang="da-DK" sz="1400" spc="20" dirty="0">
                <a:solidFill>
                  <a:srgbClr val="211A52"/>
                </a:solidFill>
                <a:latin typeface="Arial" panose="020B0604020202020204" pitchFamily="34" charset="0"/>
                <a:cs typeface="Arial" panose="020B0604020202020204" pitchFamily="34" charset="0"/>
              </a:rPr>
            </a:br>
            <a:r>
              <a:rPr lang="da-DK" sz="1400" spc="20" dirty="0">
                <a:solidFill>
                  <a:srgbClr val="211A52"/>
                </a:solidFill>
                <a:latin typeface="Arial" panose="020B0604020202020204" pitchFamily="34" charset="0"/>
                <a:cs typeface="Arial" panose="020B0604020202020204" pitchFamily="34" charset="0"/>
              </a:rPr>
              <a:t>med virksomheder</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AAU er i top 2% blandt verdens 17.000 universiteter</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Europas tredjebedste ingeniøruniversitet</a:t>
            </a:r>
          </a:p>
        </p:txBody>
      </p:sp>
      <p:sp>
        <p:nvSpPr>
          <p:cNvPr id="49" name="Tekstfelt 48">
            <a:extLst>
              <a:ext uri="{FF2B5EF4-FFF2-40B4-BE49-F238E27FC236}">
                <a16:creationId xmlns:a16="http://schemas.microsoft.com/office/drawing/2014/main" id="{E4F84283-9CE1-0981-1DD5-3DB7E433DC0E}"/>
              </a:ext>
            </a:extLst>
          </p:cNvPr>
          <p:cNvSpPr txBox="1"/>
          <p:nvPr/>
        </p:nvSpPr>
        <p:spPr>
          <a:xfrm>
            <a:off x="6422416" y="1896845"/>
            <a:ext cx="2455877" cy="4693593"/>
          </a:xfrm>
          <a:prstGeom prst="rect">
            <a:avLst/>
          </a:prstGeom>
          <a:noFill/>
        </p:spPr>
        <p:txBody>
          <a:bodyPr wrap="square" lIns="0" tIns="0" rIns="90000" bIns="45720" rtlCol="0" anchor="t">
            <a:spAutoFit/>
          </a:bodyPr>
          <a:lstStyle/>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3 campusser: Aalborg, København og Esbjerg</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20.400+ studerende, 2.300+ forskere og 1.300+ teknisk-administrativt personale</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Budget 3,4 mia. kr.</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r>
              <a:rPr lang="da-DK" sz="1400" spc="20" dirty="0">
                <a:solidFill>
                  <a:srgbClr val="211A52"/>
                </a:solidFill>
                <a:latin typeface="Arial" panose="020B0604020202020204" pitchFamily="34" charset="0"/>
                <a:cs typeface="Arial" panose="020B0604020202020204" pitchFamily="34" charset="0"/>
              </a:rPr>
              <a:t>Missionsdrevet </a:t>
            </a:r>
            <a:br>
              <a:rPr lang="da-DK" sz="1400" spc="20" dirty="0">
                <a:solidFill>
                  <a:srgbClr val="211A52"/>
                </a:solidFill>
                <a:latin typeface="Arial" panose="020B0604020202020204" pitchFamily="34" charset="0"/>
                <a:cs typeface="Arial" panose="020B0604020202020204" pitchFamily="34" charset="0"/>
              </a:rPr>
            </a:br>
            <a:r>
              <a:rPr lang="da-DK" sz="1400" spc="20" dirty="0">
                <a:solidFill>
                  <a:srgbClr val="211A52"/>
                </a:solidFill>
                <a:latin typeface="Arial" panose="020B0604020202020204" pitchFamily="34" charset="0"/>
                <a:cs typeface="Arial" panose="020B0604020202020204" pitchFamily="34" charset="0"/>
              </a:rPr>
              <a:t>forskning</a:t>
            </a: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a:p>
            <a:pPr>
              <a:spcAft>
                <a:spcPts val="1800"/>
              </a:spcAft>
              <a:buSzPct val="100000"/>
            </a:pPr>
            <a:endParaRPr lang="da-DK" sz="1400" spc="20" dirty="0">
              <a:solidFill>
                <a:srgbClr val="211A52"/>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979E1FC7-B194-2878-27E4-F4778510A3D5}"/>
              </a:ext>
            </a:extLst>
          </p:cNvPr>
          <p:cNvSpPr/>
          <p:nvPr/>
        </p:nvSpPr>
        <p:spPr>
          <a:xfrm>
            <a:off x="263525" y="3357563"/>
            <a:ext cx="2808288" cy="29852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49E59C98-50E1-C12A-B673-0BC697112112}"/>
              </a:ext>
            </a:extLst>
          </p:cNvPr>
          <p:cNvSpPr txBox="1"/>
          <p:nvPr/>
        </p:nvSpPr>
        <p:spPr>
          <a:xfrm>
            <a:off x="263524" y="248479"/>
            <a:ext cx="5456913" cy="1892826"/>
          </a:xfrm>
          <a:prstGeom prst="rect">
            <a:avLst/>
          </a:prstGeom>
          <a:noFill/>
        </p:spPr>
        <p:txBody>
          <a:bodyPr wrap="square" lIns="0" tIns="0" rIns="91440" bIns="45720" rtlCol="0" anchor="t">
            <a:spAutoFit/>
          </a:bodyPr>
          <a:lstStyle/>
          <a:p>
            <a:r>
              <a:rPr lang="da-DK" sz="4000" b="1" spc="110" dirty="0">
                <a:solidFill>
                  <a:srgbClr val="211A52"/>
                </a:solidFill>
                <a:latin typeface="Arial" panose="020B0604020202020204" pitchFamily="34" charset="0"/>
                <a:cs typeface="Arial" panose="020B0604020202020204" pitchFamily="34" charset="0"/>
              </a:rPr>
              <a:t>Fra regional </a:t>
            </a:r>
          </a:p>
          <a:p>
            <a:r>
              <a:rPr lang="da-DK" sz="4000" b="1" spc="110" dirty="0">
                <a:solidFill>
                  <a:srgbClr val="211A52"/>
                </a:solidFill>
                <a:latin typeface="Arial" panose="020B0604020202020204" pitchFamily="34" charset="0"/>
                <a:cs typeface="Arial" panose="020B0604020202020204" pitchFamily="34" charset="0"/>
              </a:rPr>
              <a:t>vækst til viden </a:t>
            </a:r>
          </a:p>
          <a:p>
            <a:r>
              <a:rPr lang="da-DK" sz="4000" b="1" spc="110" dirty="0">
                <a:solidFill>
                  <a:srgbClr val="211A52"/>
                </a:solidFill>
                <a:latin typeface="Arial" panose="020B0604020202020204" pitchFamily="34" charset="0"/>
                <a:cs typeface="Arial" panose="020B0604020202020204" pitchFamily="34" charset="0"/>
              </a:rPr>
              <a:t>for verden </a:t>
            </a:r>
          </a:p>
        </p:txBody>
      </p:sp>
      <p:sp>
        <p:nvSpPr>
          <p:cNvPr id="3" name="Tekstfelt 2">
            <a:extLst>
              <a:ext uri="{FF2B5EF4-FFF2-40B4-BE49-F238E27FC236}">
                <a16:creationId xmlns:a16="http://schemas.microsoft.com/office/drawing/2014/main" id="{E514F30E-6779-493B-8738-70CCC01D1595}"/>
              </a:ext>
            </a:extLst>
          </p:cNvPr>
          <p:cNvSpPr txBox="1"/>
          <p:nvPr/>
        </p:nvSpPr>
        <p:spPr>
          <a:xfrm>
            <a:off x="6167438" y="293746"/>
            <a:ext cx="1166852" cy="492443"/>
          </a:xfrm>
          <a:prstGeom prst="rect">
            <a:avLst/>
          </a:prstGeom>
          <a:noFill/>
        </p:spPr>
        <p:txBody>
          <a:bodyPr wrap="square" lIns="0" tIns="0" rIns="0" bIns="0" rtlCol="0" anchor="t">
            <a:spAutoFit/>
          </a:bodyPr>
          <a:lstStyle/>
          <a:p>
            <a:r>
              <a:rPr lang="da-DK" sz="3200" b="1" spc="50" dirty="0">
                <a:solidFill>
                  <a:srgbClr val="4406E0"/>
                </a:solidFill>
                <a:latin typeface="Arial" panose="020B0604020202020204" pitchFamily="34" charset="0"/>
                <a:cs typeface="Arial" panose="020B0604020202020204" pitchFamily="34" charset="0"/>
              </a:rPr>
              <a:t>i dag</a:t>
            </a:r>
            <a:endParaRPr lang="da-DK" sz="4000" b="1" spc="50" dirty="0">
              <a:solidFill>
                <a:srgbClr val="4406E0"/>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4CB11357-DA11-7553-4AB9-42F6014770B9}"/>
              </a:ext>
            </a:extLst>
          </p:cNvPr>
          <p:cNvSpPr txBox="1"/>
          <p:nvPr/>
        </p:nvSpPr>
        <p:spPr>
          <a:xfrm>
            <a:off x="263524" y="2758492"/>
            <a:ext cx="1066025" cy="492443"/>
          </a:xfrm>
          <a:prstGeom prst="rect">
            <a:avLst/>
          </a:prstGeom>
          <a:noFill/>
        </p:spPr>
        <p:txBody>
          <a:bodyPr wrap="square" lIns="0" tIns="0" rIns="0" bIns="0" rtlCol="0">
            <a:spAutoFit/>
          </a:bodyPr>
          <a:lstStyle/>
          <a:p>
            <a:r>
              <a:rPr lang="da-DK" sz="3200" b="1" spc="50" dirty="0">
                <a:solidFill>
                  <a:srgbClr val="4406E0"/>
                </a:solidFill>
                <a:latin typeface="Arial" panose="020B0604020202020204" pitchFamily="34" charset="0"/>
                <a:cs typeface="Arial" panose="020B0604020202020204" pitchFamily="34" charset="0"/>
              </a:rPr>
              <a:t>1974</a:t>
            </a:r>
            <a:endParaRPr lang="da-DK" sz="4000" b="1" spc="50" dirty="0">
              <a:solidFill>
                <a:srgbClr val="4406E0"/>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E3442F36-D7F4-1202-76BC-D1291EB91E5D}"/>
              </a:ext>
            </a:extLst>
          </p:cNvPr>
          <p:cNvSpPr txBox="1"/>
          <p:nvPr/>
        </p:nvSpPr>
        <p:spPr>
          <a:xfrm>
            <a:off x="487101" y="3605019"/>
            <a:ext cx="2464043" cy="2600712"/>
          </a:xfrm>
          <a:prstGeom prst="rect">
            <a:avLst/>
          </a:prstGeom>
          <a:noFill/>
        </p:spPr>
        <p:txBody>
          <a:bodyPr wrap="square" lIns="0" tIns="0" rIns="90000" bIns="45720" rtlCol="0" anchor="t">
            <a:spAutoFit/>
          </a:bodyPr>
          <a:lstStyle/>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Campus i Aalborg</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2.100 studerende og 250 forskere</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Unik problembaseret læringsmetode </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Bidrager til vækst i Nordjylland</a:t>
            </a:r>
          </a:p>
          <a:p>
            <a:pPr marL="285750" indent="-285750">
              <a:spcAft>
                <a:spcPts val="1200"/>
              </a:spcAft>
              <a:buSzPct val="100000"/>
              <a:buFont typeface="Wingdings" panose="05000000000000000000" pitchFamily="2" charset="2"/>
              <a:buChar char="§"/>
            </a:pPr>
            <a:r>
              <a:rPr lang="da-DK" sz="1400" spc="20" dirty="0">
                <a:solidFill>
                  <a:srgbClr val="211A52"/>
                </a:solidFill>
                <a:latin typeface="Arial" panose="020B0604020202020204" pitchFamily="34" charset="0"/>
                <a:cs typeface="Arial" panose="020B0604020202020204" pitchFamily="34" charset="0"/>
              </a:rPr>
              <a:t>Stærkt samarbejde med </a:t>
            </a:r>
            <a:br>
              <a:rPr lang="da-DK" sz="1400" spc="20" dirty="0">
                <a:solidFill>
                  <a:srgbClr val="211A52"/>
                </a:solidFill>
                <a:latin typeface="Arial" panose="020B0604020202020204" pitchFamily="34" charset="0"/>
                <a:cs typeface="Arial" panose="020B0604020202020204" pitchFamily="34" charset="0"/>
              </a:rPr>
            </a:br>
            <a:r>
              <a:rPr lang="da-DK" sz="1400" spc="20" dirty="0">
                <a:solidFill>
                  <a:srgbClr val="211A52"/>
                </a:solidFill>
                <a:latin typeface="Arial" panose="020B0604020202020204" pitchFamily="34" charset="0"/>
                <a:cs typeface="Arial" panose="020B0604020202020204" pitchFamily="34" charset="0"/>
              </a:rPr>
              <a:t>nordjyske virksomheder</a:t>
            </a:r>
          </a:p>
        </p:txBody>
      </p:sp>
      <p:pic>
        <p:nvPicPr>
          <p:cNvPr id="6" name="Grafik 5">
            <a:extLst>
              <a:ext uri="{FF2B5EF4-FFF2-40B4-BE49-F238E27FC236}">
                <a16:creationId xmlns:a16="http://schemas.microsoft.com/office/drawing/2014/main" id="{A9B9AF72-78C0-D181-285E-175B5A349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8304" y="1388426"/>
            <a:ext cx="365645" cy="407128"/>
          </a:xfrm>
          <a:prstGeom prst="rect">
            <a:avLst/>
          </a:prstGeom>
        </p:spPr>
      </p:pic>
      <p:pic>
        <p:nvPicPr>
          <p:cNvPr id="7" name="Grafik 6">
            <a:extLst>
              <a:ext uri="{FF2B5EF4-FFF2-40B4-BE49-F238E27FC236}">
                <a16:creationId xmlns:a16="http://schemas.microsoft.com/office/drawing/2014/main" id="{6D8F5326-5B79-3476-4B6C-BCBB798994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80228" y="2507586"/>
            <a:ext cx="683536" cy="379740"/>
          </a:xfrm>
          <a:prstGeom prst="rect">
            <a:avLst/>
          </a:prstGeom>
        </p:spPr>
      </p:pic>
      <p:grpSp>
        <p:nvGrpSpPr>
          <p:cNvPr id="30" name="Gruppe 29">
            <a:extLst>
              <a:ext uri="{FF2B5EF4-FFF2-40B4-BE49-F238E27FC236}">
                <a16:creationId xmlns:a16="http://schemas.microsoft.com/office/drawing/2014/main" id="{F64E3FA2-6D6B-9FC7-AF5F-0C27DA7D4B13}"/>
              </a:ext>
            </a:extLst>
          </p:cNvPr>
          <p:cNvGrpSpPr/>
          <p:nvPr/>
        </p:nvGrpSpPr>
        <p:grpSpPr>
          <a:xfrm>
            <a:off x="1338302" y="2955596"/>
            <a:ext cx="438248" cy="98234"/>
            <a:chOff x="4127500" y="4307445"/>
            <a:chExt cx="534526" cy="119816"/>
          </a:xfrm>
        </p:grpSpPr>
        <p:cxnSp>
          <p:nvCxnSpPr>
            <p:cNvPr id="26" name="Lige forbindelse 25">
              <a:extLst>
                <a:ext uri="{FF2B5EF4-FFF2-40B4-BE49-F238E27FC236}">
                  <a16:creationId xmlns:a16="http://schemas.microsoft.com/office/drawing/2014/main" id="{E4ED6422-2581-C1A1-43ED-CF150E85A6D2}"/>
                </a:ext>
              </a:extLst>
            </p:cNvPr>
            <p:cNvCxnSpPr/>
            <p:nvPr/>
          </p:nvCxnSpPr>
          <p:spPr>
            <a:xfrm>
              <a:off x="4127500" y="4367353"/>
              <a:ext cx="476250" cy="0"/>
            </a:xfrm>
            <a:prstGeom prst="line">
              <a:avLst/>
            </a:prstGeom>
            <a:ln>
              <a:solidFill>
                <a:srgbClr val="4406E0"/>
              </a:solidFill>
            </a:ln>
          </p:spPr>
          <p:style>
            <a:lnRef idx="2">
              <a:schemeClr val="accent1"/>
            </a:lnRef>
            <a:fillRef idx="0">
              <a:schemeClr val="accent1"/>
            </a:fillRef>
            <a:effectRef idx="1">
              <a:schemeClr val="accent1"/>
            </a:effectRef>
            <a:fontRef idx="minor">
              <a:schemeClr val="tx1"/>
            </a:fontRef>
          </p:style>
        </p:cxnSp>
        <p:sp>
          <p:nvSpPr>
            <p:cNvPr id="29" name="Ligebenet trekant 28">
              <a:extLst>
                <a:ext uri="{FF2B5EF4-FFF2-40B4-BE49-F238E27FC236}">
                  <a16:creationId xmlns:a16="http://schemas.microsoft.com/office/drawing/2014/main" id="{58A0BDDD-AD76-3403-5954-380F7CCA5DB1}"/>
                </a:ext>
              </a:extLst>
            </p:cNvPr>
            <p:cNvSpPr/>
            <p:nvPr/>
          </p:nvSpPr>
          <p:spPr>
            <a:xfrm rot="5400000">
              <a:off x="4550473" y="4315708"/>
              <a:ext cx="119816" cy="103290"/>
            </a:xfrm>
            <a:prstGeom prst="triangle">
              <a:avLst/>
            </a:prstGeom>
            <a:solidFill>
              <a:srgbClr val="440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34" name="Grafik 33">
            <a:extLst>
              <a:ext uri="{FF2B5EF4-FFF2-40B4-BE49-F238E27FC236}">
                <a16:creationId xmlns:a16="http://schemas.microsoft.com/office/drawing/2014/main" id="{E2BA60EA-4270-DA46-E087-9190906975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6466" y="4649336"/>
            <a:ext cx="433409" cy="433409"/>
          </a:xfrm>
          <a:prstGeom prst="rect">
            <a:avLst/>
          </a:prstGeom>
        </p:spPr>
      </p:pic>
      <p:pic>
        <p:nvPicPr>
          <p:cNvPr id="37" name="Grafik 36">
            <a:extLst>
              <a:ext uri="{FF2B5EF4-FFF2-40B4-BE49-F238E27FC236}">
                <a16:creationId xmlns:a16="http://schemas.microsoft.com/office/drawing/2014/main" id="{9DA8B64A-A89F-405B-E26B-D30C19A4B2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9693" y="2478068"/>
            <a:ext cx="683742" cy="410245"/>
          </a:xfrm>
          <a:prstGeom prst="rect">
            <a:avLst/>
          </a:prstGeom>
        </p:spPr>
      </p:pic>
      <p:grpSp>
        <p:nvGrpSpPr>
          <p:cNvPr id="48" name="Gruppe 47">
            <a:extLst>
              <a:ext uri="{FF2B5EF4-FFF2-40B4-BE49-F238E27FC236}">
                <a16:creationId xmlns:a16="http://schemas.microsoft.com/office/drawing/2014/main" id="{73AA82DA-030F-BBAF-C1BB-7C4CB6992DFC}"/>
              </a:ext>
            </a:extLst>
          </p:cNvPr>
          <p:cNvGrpSpPr/>
          <p:nvPr/>
        </p:nvGrpSpPr>
        <p:grpSpPr>
          <a:xfrm>
            <a:off x="9228068" y="4649336"/>
            <a:ext cx="208790" cy="374888"/>
            <a:chOff x="5080193" y="5228567"/>
            <a:chExt cx="170672" cy="352049"/>
          </a:xfrm>
        </p:grpSpPr>
        <p:sp>
          <p:nvSpPr>
            <p:cNvPr id="43" name="Kombinationstegning: figur 42">
              <a:extLst>
                <a:ext uri="{FF2B5EF4-FFF2-40B4-BE49-F238E27FC236}">
                  <a16:creationId xmlns:a16="http://schemas.microsoft.com/office/drawing/2014/main" id="{B1B3B2C2-FAA0-6E43-4309-26F843F7ACE1}"/>
                </a:ext>
              </a:extLst>
            </p:cNvPr>
            <p:cNvSpPr/>
            <p:nvPr/>
          </p:nvSpPr>
          <p:spPr>
            <a:xfrm>
              <a:off x="5080193" y="5538134"/>
              <a:ext cx="170672" cy="42482"/>
            </a:xfrm>
            <a:custGeom>
              <a:avLst/>
              <a:gdLst>
                <a:gd name="connsiteX0" fmla="*/ 0 w 170672"/>
                <a:gd name="connsiteY0" fmla="*/ 0 h 42482"/>
                <a:gd name="connsiteX1" fmla="*/ 170672 w 170672"/>
                <a:gd name="connsiteY1" fmla="*/ 0 h 42482"/>
                <a:gd name="connsiteX2" fmla="*/ 170672 w 170672"/>
                <a:gd name="connsiteY2" fmla="*/ 42482 h 42482"/>
                <a:gd name="connsiteX3" fmla="*/ 0 w 170672"/>
                <a:gd name="connsiteY3" fmla="*/ 42482 h 42482"/>
              </a:gdLst>
              <a:ahLst/>
              <a:cxnLst>
                <a:cxn ang="0">
                  <a:pos x="connsiteX0" y="connsiteY0"/>
                </a:cxn>
                <a:cxn ang="0">
                  <a:pos x="connsiteX1" y="connsiteY1"/>
                </a:cxn>
                <a:cxn ang="0">
                  <a:pos x="connsiteX2" y="connsiteY2"/>
                </a:cxn>
                <a:cxn ang="0">
                  <a:pos x="connsiteX3" y="connsiteY3"/>
                </a:cxn>
              </a:cxnLst>
              <a:rect l="l" t="t" r="r" b="b"/>
              <a:pathLst>
                <a:path w="170672" h="42482">
                  <a:moveTo>
                    <a:pt x="0" y="0"/>
                  </a:moveTo>
                  <a:lnTo>
                    <a:pt x="170672" y="0"/>
                  </a:lnTo>
                  <a:lnTo>
                    <a:pt x="170672" y="42482"/>
                  </a:lnTo>
                  <a:lnTo>
                    <a:pt x="0" y="42482"/>
                  </a:lnTo>
                  <a:close/>
                </a:path>
              </a:pathLst>
            </a:custGeom>
            <a:noFill/>
            <a:ln w="12700" cap="flat">
              <a:solidFill>
                <a:srgbClr val="4406E0"/>
              </a:solidFill>
              <a:prstDash val="solid"/>
              <a:miter/>
            </a:ln>
          </p:spPr>
          <p:txBody>
            <a:bodyPr rtlCol="0" anchor="ctr"/>
            <a:lstStyle/>
            <a:p>
              <a:endParaRPr lang="da-DK"/>
            </a:p>
          </p:txBody>
        </p:sp>
        <p:sp>
          <p:nvSpPr>
            <p:cNvPr id="44" name="Kombinationstegning: figur 43">
              <a:extLst>
                <a:ext uri="{FF2B5EF4-FFF2-40B4-BE49-F238E27FC236}">
                  <a16:creationId xmlns:a16="http://schemas.microsoft.com/office/drawing/2014/main" id="{A9AD0D69-C69D-61DF-F29D-F0D9C3A270E3}"/>
                </a:ext>
              </a:extLst>
            </p:cNvPr>
            <p:cNvSpPr/>
            <p:nvPr/>
          </p:nvSpPr>
          <p:spPr>
            <a:xfrm>
              <a:off x="5108269" y="5495651"/>
              <a:ext cx="114520" cy="42482"/>
            </a:xfrm>
            <a:custGeom>
              <a:avLst/>
              <a:gdLst>
                <a:gd name="connsiteX0" fmla="*/ 0 w 114520"/>
                <a:gd name="connsiteY0" fmla="*/ 0 h 42482"/>
                <a:gd name="connsiteX1" fmla="*/ 114520 w 114520"/>
                <a:gd name="connsiteY1" fmla="*/ 0 h 42482"/>
                <a:gd name="connsiteX2" fmla="*/ 114520 w 114520"/>
                <a:gd name="connsiteY2" fmla="*/ 42482 h 42482"/>
                <a:gd name="connsiteX3" fmla="*/ 0 w 114520"/>
                <a:gd name="connsiteY3" fmla="*/ 42482 h 42482"/>
              </a:gdLst>
              <a:ahLst/>
              <a:cxnLst>
                <a:cxn ang="0">
                  <a:pos x="connsiteX0" y="connsiteY0"/>
                </a:cxn>
                <a:cxn ang="0">
                  <a:pos x="connsiteX1" y="connsiteY1"/>
                </a:cxn>
                <a:cxn ang="0">
                  <a:pos x="connsiteX2" y="connsiteY2"/>
                </a:cxn>
                <a:cxn ang="0">
                  <a:pos x="connsiteX3" y="connsiteY3"/>
                </a:cxn>
              </a:cxnLst>
              <a:rect l="l" t="t" r="r" b="b"/>
              <a:pathLst>
                <a:path w="114520" h="42482">
                  <a:moveTo>
                    <a:pt x="0" y="0"/>
                  </a:moveTo>
                  <a:lnTo>
                    <a:pt x="114520" y="0"/>
                  </a:lnTo>
                  <a:lnTo>
                    <a:pt x="114520" y="42482"/>
                  </a:lnTo>
                  <a:lnTo>
                    <a:pt x="0" y="42482"/>
                  </a:lnTo>
                  <a:close/>
                </a:path>
              </a:pathLst>
            </a:custGeom>
            <a:noFill/>
            <a:ln w="12700" cap="flat">
              <a:solidFill>
                <a:srgbClr val="4406E0"/>
              </a:solidFill>
              <a:prstDash val="solid"/>
              <a:miter/>
            </a:ln>
          </p:spPr>
          <p:txBody>
            <a:bodyPr rtlCol="0" anchor="ctr"/>
            <a:lstStyle/>
            <a:p>
              <a:endParaRPr lang="da-DK"/>
            </a:p>
          </p:txBody>
        </p:sp>
        <p:sp>
          <p:nvSpPr>
            <p:cNvPr id="45" name="Kombinationstegning: figur 44">
              <a:extLst>
                <a:ext uri="{FF2B5EF4-FFF2-40B4-BE49-F238E27FC236}">
                  <a16:creationId xmlns:a16="http://schemas.microsoft.com/office/drawing/2014/main" id="{C9160FFF-4B69-3656-D7F9-2A2504DCD075}"/>
                </a:ext>
              </a:extLst>
            </p:cNvPr>
            <p:cNvSpPr/>
            <p:nvPr/>
          </p:nvSpPr>
          <p:spPr>
            <a:xfrm>
              <a:off x="5087581" y="5228567"/>
              <a:ext cx="156264" cy="180273"/>
            </a:xfrm>
            <a:custGeom>
              <a:avLst/>
              <a:gdLst>
                <a:gd name="connsiteX0" fmla="*/ 77948 w 156264"/>
                <a:gd name="connsiteY0" fmla="*/ 180273 h 180273"/>
                <a:gd name="connsiteX1" fmla="*/ 77948 w 156264"/>
                <a:gd name="connsiteY1" fmla="*/ 180273 h 180273"/>
                <a:gd name="connsiteX2" fmla="*/ 0 w 156264"/>
                <a:gd name="connsiteY2" fmla="*/ 102327 h 180273"/>
                <a:gd name="connsiteX3" fmla="*/ 0 w 156264"/>
                <a:gd name="connsiteY3" fmla="*/ 0 h 180273"/>
                <a:gd name="connsiteX4" fmla="*/ 156265 w 156264"/>
                <a:gd name="connsiteY4" fmla="*/ 0 h 180273"/>
                <a:gd name="connsiteX5" fmla="*/ 156265 w 156264"/>
                <a:gd name="connsiteY5" fmla="*/ 101958 h 180273"/>
                <a:gd name="connsiteX6" fmla="*/ 78317 w 156264"/>
                <a:gd name="connsiteY6" fmla="*/ 179904 h 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64" h="180273">
                  <a:moveTo>
                    <a:pt x="77948" y="180273"/>
                  </a:moveTo>
                  <a:lnTo>
                    <a:pt x="77948" y="180273"/>
                  </a:lnTo>
                  <a:cubicBezTo>
                    <a:pt x="34725" y="180273"/>
                    <a:pt x="0" y="145179"/>
                    <a:pt x="0" y="102327"/>
                  </a:cubicBezTo>
                  <a:lnTo>
                    <a:pt x="0" y="0"/>
                  </a:lnTo>
                  <a:lnTo>
                    <a:pt x="156265" y="0"/>
                  </a:lnTo>
                  <a:lnTo>
                    <a:pt x="156265" y="101958"/>
                  </a:lnTo>
                  <a:cubicBezTo>
                    <a:pt x="156265" y="145179"/>
                    <a:pt x="121170" y="179904"/>
                    <a:pt x="78317" y="179904"/>
                  </a:cubicBezTo>
                  <a:close/>
                </a:path>
              </a:pathLst>
            </a:custGeom>
            <a:noFill/>
            <a:ln w="12700" cap="flat">
              <a:solidFill>
                <a:srgbClr val="4406E0"/>
              </a:solidFill>
              <a:prstDash val="solid"/>
              <a:miter/>
            </a:ln>
          </p:spPr>
          <p:txBody>
            <a:bodyPr rtlCol="0" anchor="ctr"/>
            <a:lstStyle/>
            <a:p>
              <a:endParaRPr lang="da-DK"/>
            </a:p>
          </p:txBody>
        </p:sp>
        <p:sp>
          <p:nvSpPr>
            <p:cNvPr id="46" name="Kombinationstegning: figur 45">
              <a:extLst>
                <a:ext uri="{FF2B5EF4-FFF2-40B4-BE49-F238E27FC236}">
                  <a16:creationId xmlns:a16="http://schemas.microsoft.com/office/drawing/2014/main" id="{08D7D4BE-2D24-7CC3-1D40-CE47742B8EC1}"/>
                </a:ext>
              </a:extLst>
            </p:cNvPr>
            <p:cNvSpPr/>
            <p:nvPr/>
          </p:nvSpPr>
          <p:spPr>
            <a:xfrm flipH="1">
              <a:off x="5127916" y="5263566"/>
              <a:ext cx="75224" cy="70990"/>
            </a:xfrm>
            <a:custGeom>
              <a:avLst/>
              <a:gdLst>
                <a:gd name="connsiteX0" fmla="*/ 29554 w 59107"/>
                <a:gd name="connsiteY0" fmla="*/ 0 h 55781"/>
                <a:gd name="connsiteX1" fmla="*/ 38789 w 59107"/>
                <a:gd name="connsiteY1" fmla="*/ 18471 h 55781"/>
                <a:gd name="connsiteX2" fmla="*/ 59107 w 59107"/>
                <a:gd name="connsiteY2" fmla="*/ 21426 h 55781"/>
                <a:gd name="connsiteX3" fmla="*/ 44330 w 59107"/>
                <a:gd name="connsiteY3" fmla="*/ 35464 h 55781"/>
                <a:gd name="connsiteX4" fmla="*/ 47655 w 59107"/>
                <a:gd name="connsiteY4" fmla="*/ 55781 h 55781"/>
                <a:gd name="connsiteX5" fmla="*/ 29554 w 59107"/>
                <a:gd name="connsiteY5" fmla="*/ 46177 h 55781"/>
                <a:gd name="connsiteX6" fmla="*/ 11452 w 59107"/>
                <a:gd name="connsiteY6" fmla="*/ 55781 h 55781"/>
                <a:gd name="connsiteX7" fmla="*/ 14777 w 59107"/>
                <a:gd name="connsiteY7" fmla="*/ 35464 h 55781"/>
                <a:gd name="connsiteX8" fmla="*/ 0 w 59107"/>
                <a:gd name="connsiteY8" fmla="*/ 21426 h 55781"/>
                <a:gd name="connsiteX9" fmla="*/ 20318 w 59107"/>
                <a:gd name="connsiteY9" fmla="*/ 18471 h 55781"/>
                <a:gd name="connsiteX10" fmla="*/ 29554 w 59107"/>
                <a:gd name="connsiteY10" fmla="*/ 0 h 5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07" h="55781">
                  <a:moveTo>
                    <a:pt x="29554" y="0"/>
                  </a:moveTo>
                  <a:lnTo>
                    <a:pt x="38789" y="18471"/>
                  </a:lnTo>
                  <a:lnTo>
                    <a:pt x="59107" y="21426"/>
                  </a:lnTo>
                  <a:lnTo>
                    <a:pt x="44330" y="35464"/>
                  </a:lnTo>
                  <a:lnTo>
                    <a:pt x="47655" y="55781"/>
                  </a:lnTo>
                  <a:lnTo>
                    <a:pt x="29554" y="46177"/>
                  </a:lnTo>
                  <a:lnTo>
                    <a:pt x="11452" y="55781"/>
                  </a:lnTo>
                  <a:lnTo>
                    <a:pt x="14777" y="35464"/>
                  </a:lnTo>
                  <a:lnTo>
                    <a:pt x="0" y="21426"/>
                  </a:lnTo>
                  <a:lnTo>
                    <a:pt x="20318" y="18471"/>
                  </a:lnTo>
                  <a:lnTo>
                    <a:pt x="29554" y="0"/>
                  </a:lnTo>
                  <a:close/>
                </a:path>
              </a:pathLst>
            </a:custGeom>
            <a:solidFill>
              <a:srgbClr val="4406E0"/>
            </a:solidFill>
            <a:ln w="12700" cap="flat">
              <a:noFill/>
              <a:prstDash val="solid"/>
              <a:miter/>
            </a:ln>
          </p:spPr>
          <p:txBody>
            <a:bodyPr rtlCol="0" anchor="ctr"/>
            <a:lstStyle/>
            <a:p>
              <a:endParaRPr lang="da-DK" dirty="0"/>
            </a:p>
          </p:txBody>
        </p:sp>
        <p:sp>
          <p:nvSpPr>
            <p:cNvPr id="47" name="Kombinationstegning: figur 46">
              <a:extLst>
                <a:ext uri="{FF2B5EF4-FFF2-40B4-BE49-F238E27FC236}">
                  <a16:creationId xmlns:a16="http://schemas.microsoft.com/office/drawing/2014/main" id="{7869979C-A28F-00A1-99FA-48A98028B156}"/>
                </a:ext>
              </a:extLst>
            </p:cNvPr>
            <p:cNvSpPr/>
            <p:nvPr/>
          </p:nvSpPr>
          <p:spPr>
            <a:xfrm>
              <a:off x="5147427" y="5434698"/>
              <a:ext cx="36203" cy="60952"/>
            </a:xfrm>
            <a:custGeom>
              <a:avLst/>
              <a:gdLst>
                <a:gd name="connsiteX0" fmla="*/ 36203 w 36203"/>
                <a:gd name="connsiteY0" fmla="*/ 0 h 60952"/>
                <a:gd name="connsiteX1" fmla="*/ 36203 w 36203"/>
                <a:gd name="connsiteY1" fmla="*/ 60953 h 60952"/>
                <a:gd name="connsiteX2" fmla="*/ 0 w 36203"/>
                <a:gd name="connsiteY2" fmla="*/ 60953 h 60952"/>
                <a:gd name="connsiteX3" fmla="*/ 0 w 36203"/>
                <a:gd name="connsiteY3" fmla="*/ 0 h 60952"/>
              </a:gdLst>
              <a:ahLst/>
              <a:cxnLst>
                <a:cxn ang="0">
                  <a:pos x="connsiteX0" y="connsiteY0"/>
                </a:cxn>
                <a:cxn ang="0">
                  <a:pos x="connsiteX1" y="connsiteY1"/>
                </a:cxn>
                <a:cxn ang="0">
                  <a:pos x="connsiteX2" y="connsiteY2"/>
                </a:cxn>
                <a:cxn ang="0">
                  <a:pos x="connsiteX3" y="connsiteY3"/>
                </a:cxn>
              </a:cxnLst>
              <a:rect l="l" t="t" r="r" b="b"/>
              <a:pathLst>
                <a:path w="36203" h="60952">
                  <a:moveTo>
                    <a:pt x="36203" y="0"/>
                  </a:moveTo>
                  <a:lnTo>
                    <a:pt x="36203" y="60953"/>
                  </a:lnTo>
                  <a:lnTo>
                    <a:pt x="0" y="60953"/>
                  </a:lnTo>
                  <a:lnTo>
                    <a:pt x="0" y="0"/>
                  </a:lnTo>
                </a:path>
              </a:pathLst>
            </a:custGeom>
            <a:noFill/>
            <a:ln w="12700" cap="flat">
              <a:solidFill>
                <a:srgbClr val="4406E0"/>
              </a:solidFill>
              <a:prstDash val="solid"/>
              <a:miter/>
            </a:ln>
          </p:spPr>
          <p:txBody>
            <a:bodyPr rtlCol="0" anchor="ctr"/>
            <a:lstStyle/>
            <a:p>
              <a:endParaRPr lang="da-DK"/>
            </a:p>
          </p:txBody>
        </p:sp>
      </p:grpSp>
      <p:pic>
        <p:nvPicPr>
          <p:cNvPr id="51" name="Grafik 50">
            <a:extLst>
              <a:ext uri="{FF2B5EF4-FFF2-40B4-BE49-F238E27FC236}">
                <a16:creationId xmlns:a16="http://schemas.microsoft.com/office/drawing/2014/main" id="{B874C053-937A-AD49-8D10-ED29CC1CD7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2393" y="1372135"/>
            <a:ext cx="437639" cy="437639"/>
          </a:xfrm>
          <a:prstGeom prst="rect">
            <a:avLst/>
          </a:prstGeom>
        </p:spPr>
      </p:pic>
      <p:grpSp>
        <p:nvGrpSpPr>
          <p:cNvPr id="25" name="Gruppe 24">
            <a:extLst>
              <a:ext uri="{FF2B5EF4-FFF2-40B4-BE49-F238E27FC236}">
                <a16:creationId xmlns:a16="http://schemas.microsoft.com/office/drawing/2014/main" id="{7AD7E69E-F91F-CB2D-0D5F-ED88ADD6D039}"/>
              </a:ext>
            </a:extLst>
          </p:cNvPr>
          <p:cNvGrpSpPr/>
          <p:nvPr/>
        </p:nvGrpSpPr>
        <p:grpSpPr>
          <a:xfrm>
            <a:off x="6433515" y="3827922"/>
            <a:ext cx="630249" cy="314227"/>
            <a:chOff x="6416583" y="3939455"/>
            <a:chExt cx="554666" cy="248954"/>
          </a:xfrm>
        </p:grpSpPr>
        <p:grpSp>
          <p:nvGrpSpPr>
            <p:cNvPr id="8" name="Gruppe 7">
              <a:extLst>
                <a:ext uri="{FF2B5EF4-FFF2-40B4-BE49-F238E27FC236}">
                  <a16:creationId xmlns:a16="http://schemas.microsoft.com/office/drawing/2014/main" id="{3AB4FCE4-8064-BB1C-C7FA-C6FD544E7088}"/>
                </a:ext>
              </a:extLst>
            </p:cNvPr>
            <p:cNvGrpSpPr/>
            <p:nvPr/>
          </p:nvGrpSpPr>
          <p:grpSpPr>
            <a:xfrm>
              <a:off x="6416583" y="3939455"/>
              <a:ext cx="554666" cy="248954"/>
              <a:chOff x="4705713" y="4042947"/>
              <a:chExt cx="1123104" cy="504088"/>
            </a:xfrm>
          </p:grpSpPr>
          <p:sp>
            <p:nvSpPr>
              <p:cNvPr id="9" name="Kombinationstegning: figur 8">
                <a:extLst>
                  <a:ext uri="{FF2B5EF4-FFF2-40B4-BE49-F238E27FC236}">
                    <a16:creationId xmlns:a16="http://schemas.microsoft.com/office/drawing/2014/main" id="{5E88DA7C-D116-A160-40AC-44BD58CCC86C}"/>
                  </a:ext>
                </a:extLst>
              </p:cNvPr>
              <p:cNvSpPr/>
              <p:nvPr/>
            </p:nvSpPr>
            <p:spPr>
              <a:xfrm>
                <a:off x="4705713" y="4042947"/>
                <a:ext cx="1123104" cy="504088"/>
              </a:xfrm>
              <a:custGeom>
                <a:avLst/>
                <a:gdLst>
                  <a:gd name="connsiteX0" fmla="*/ 0 w 1123104"/>
                  <a:gd name="connsiteY0" fmla="*/ 0 h 504088"/>
                  <a:gd name="connsiteX1" fmla="*/ 1123104 w 1123104"/>
                  <a:gd name="connsiteY1" fmla="*/ 0 h 504088"/>
                  <a:gd name="connsiteX2" fmla="*/ 1123104 w 1123104"/>
                  <a:gd name="connsiteY2" fmla="*/ 504089 h 504088"/>
                  <a:gd name="connsiteX3" fmla="*/ 0 w 1123104"/>
                  <a:gd name="connsiteY3" fmla="*/ 504089 h 504088"/>
                </a:gdLst>
                <a:ahLst/>
                <a:cxnLst>
                  <a:cxn ang="0">
                    <a:pos x="connsiteX0" y="connsiteY0"/>
                  </a:cxn>
                  <a:cxn ang="0">
                    <a:pos x="connsiteX1" y="connsiteY1"/>
                  </a:cxn>
                  <a:cxn ang="0">
                    <a:pos x="connsiteX2" y="connsiteY2"/>
                  </a:cxn>
                  <a:cxn ang="0">
                    <a:pos x="connsiteX3" y="connsiteY3"/>
                  </a:cxn>
                </a:cxnLst>
                <a:rect l="l" t="t" r="r" b="b"/>
                <a:pathLst>
                  <a:path w="1123104" h="504088">
                    <a:moveTo>
                      <a:pt x="0" y="0"/>
                    </a:moveTo>
                    <a:lnTo>
                      <a:pt x="1123104" y="0"/>
                    </a:lnTo>
                    <a:lnTo>
                      <a:pt x="1123104" y="504089"/>
                    </a:lnTo>
                    <a:lnTo>
                      <a:pt x="0" y="504089"/>
                    </a:ln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0" name="Kombinationstegning: figur 9">
                <a:extLst>
                  <a:ext uri="{FF2B5EF4-FFF2-40B4-BE49-F238E27FC236}">
                    <a16:creationId xmlns:a16="http://schemas.microsoft.com/office/drawing/2014/main" id="{2E1B9D36-5A40-71EE-3232-C91B64BE3468}"/>
                  </a:ext>
                </a:extLst>
              </p:cNvPr>
              <p:cNvSpPr/>
              <p:nvPr/>
            </p:nvSpPr>
            <p:spPr>
              <a:xfrm>
                <a:off x="5722561" y="4439546"/>
                <a:ext cx="106256" cy="106254"/>
              </a:xfrm>
              <a:custGeom>
                <a:avLst/>
                <a:gdLst>
                  <a:gd name="connsiteX0" fmla="*/ 0 w 106256"/>
                  <a:gd name="connsiteY0" fmla="*/ 106254 h 106254"/>
                  <a:gd name="connsiteX1" fmla="*/ 106256 w 106256"/>
                  <a:gd name="connsiteY1" fmla="*/ 0 h 106254"/>
                </a:gdLst>
                <a:ahLst/>
                <a:cxnLst>
                  <a:cxn ang="0">
                    <a:pos x="connsiteX0" y="connsiteY0"/>
                  </a:cxn>
                  <a:cxn ang="0">
                    <a:pos x="connsiteX1" y="connsiteY1"/>
                  </a:cxn>
                </a:cxnLst>
                <a:rect l="l" t="t" r="r" b="b"/>
                <a:pathLst>
                  <a:path w="106256" h="106254">
                    <a:moveTo>
                      <a:pt x="0" y="106254"/>
                    </a:moveTo>
                    <a:cubicBezTo>
                      <a:pt x="0" y="46949"/>
                      <a:pt x="48186" y="0"/>
                      <a:pt x="106256" y="0"/>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1" name="Kombinationstegning: figur 10">
                <a:extLst>
                  <a:ext uri="{FF2B5EF4-FFF2-40B4-BE49-F238E27FC236}">
                    <a16:creationId xmlns:a16="http://schemas.microsoft.com/office/drawing/2014/main" id="{BF869A3F-5E74-E4F7-020B-DA18688649D4}"/>
                  </a:ext>
                </a:extLst>
              </p:cNvPr>
              <p:cNvSpPr/>
              <p:nvPr/>
            </p:nvSpPr>
            <p:spPr>
              <a:xfrm>
                <a:off x="5722561" y="4042947"/>
                <a:ext cx="106256" cy="106254"/>
              </a:xfrm>
              <a:custGeom>
                <a:avLst/>
                <a:gdLst>
                  <a:gd name="connsiteX0" fmla="*/ 0 w 106256"/>
                  <a:gd name="connsiteY0" fmla="*/ 0 h 106254"/>
                  <a:gd name="connsiteX1" fmla="*/ 106256 w 106256"/>
                  <a:gd name="connsiteY1" fmla="*/ 106254 h 106254"/>
                </a:gdLst>
                <a:ahLst/>
                <a:cxnLst>
                  <a:cxn ang="0">
                    <a:pos x="connsiteX0" y="connsiteY0"/>
                  </a:cxn>
                  <a:cxn ang="0">
                    <a:pos x="connsiteX1" y="connsiteY1"/>
                  </a:cxn>
                </a:cxnLst>
                <a:rect l="l" t="t" r="r" b="b"/>
                <a:pathLst>
                  <a:path w="106256" h="106254">
                    <a:moveTo>
                      <a:pt x="0" y="0"/>
                    </a:moveTo>
                    <a:cubicBezTo>
                      <a:pt x="0" y="59305"/>
                      <a:pt x="48186" y="106254"/>
                      <a:pt x="106256" y="106254"/>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3" name="Kombinationstegning: figur 12">
                <a:extLst>
                  <a:ext uri="{FF2B5EF4-FFF2-40B4-BE49-F238E27FC236}">
                    <a16:creationId xmlns:a16="http://schemas.microsoft.com/office/drawing/2014/main" id="{8C69A8FA-97AF-4A90-13C3-AF9A1A3DF10A}"/>
                  </a:ext>
                </a:extLst>
              </p:cNvPr>
              <p:cNvSpPr/>
              <p:nvPr/>
            </p:nvSpPr>
            <p:spPr>
              <a:xfrm>
                <a:off x="4705713" y="4042947"/>
                <a:ext cx="106256" cy="106254"/>
              </a:xfrm>
              <a:custGeom>
                <a:avLst/>
                <a:gdLst>
                  <a:gd name="connsiteX0" fmla="*/ 0 w 106256"/>
                  <a:gd name="connsiteY0" fmla="*/ 106254 h 106254"/>
                  <a:gd name="connsiteX1" fmla="*/ 106256 w 106256"/>
                  <a:gd name="connsiteY1" fmla="*/ 0 h 106254"/>
                </a:gdLst>
                <a:ahLst/>
                <a:cxnLst>
                  <a:cxn ang="0">
                    <a:pos x="connsiteX0" y="connsiteY0"/>
                  </a:cxn>
                  <a:cxn ang="0">
                    <a:pos x="connsiteX1" y="connsiteY1"/>
                  </a:cxn>
                </a:cxnLst>
                <a:rect l="l" t="t" r="r" b="b"/>
                <a:pathLst>
                  <a:path w="106256" h="106254">
                    <a:moveTo>
                      <a:pt x="0" y="106254"/>
                    </a:moveTo>
                    <a:cubicBezTo>
                      <a:pt x="59306" y="106254"/>
                      <a:pt x="106256" y="58069"/>
                      <a:pt x="106256" y="0"/>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14" name="Kombinationstegning: figur 13">
                <a:extLst>
                  <a:ext uri="{FF2B5EF4-FFF2-40B4-BE49-F238E27FC236}">
                    <a16:creationId xmlns:a16="http://schemas.microsoft.com/office/drawing/2014/main" id="{99C7E5FF-5538-F09F-C24B-DA9BE3C6E31A}"/>
                  </a:ext>
                </a:extLst>
              </p:cNvPr>
              <p:cNvSpPr/>
              <p:nvPr/>
            </p:nvSpPr>
            <p:spPr>
              <a:xfrm>
                <a:off x="4705713" y="4439546"/>
                <a:ext cx="106256" cy="106254"/>
              </a:xfrm>
              <a:custGeom>
                <a:avLst/>
                <a:gdLst>
                  <a:gd name="connsiteX0" fmla="*/ 0 w 106256"/>
                  <a:gd name="connsiteY0" fmla="*/ 0 h 106254"/>
                  <a:gd name="connsiteX1" fmla="*/ 106256 w 106256"/>
                  <a:gd name="connsiteY1" fmla="*/ 106254 h 106254"/>
                </a:gdLst>
                <a:ahLst/>
                <a:cxnLst>
                  <a:cxn ang="0">
                    <a:pos x="connsiteX0" y="connsiteY0"/>
                  </a:cxn>
                  <a:cxn ang="0">
                    <a:pos x="connsiteX1" y="connsiteY1"/>
                  </a:cxn>
                </a:cxnLst>
                <a:rect l="l" t="t" r="r" b="b"/>
                <a:pathLst>
                  <a:path w="106256" h="106254">
                    <a:moveTo>
                      <a:pt x="0" y="0"/>
                    </a:moveTo>
                    <a:cubicBezTo>
                      <a:pt x="59306" y="0"/>
                      <a:pt x="106256" y="48185"/>
                      <a:pt x="106256" y="106254"/>
                    </a:cubicBezTo>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grpSp>
            <p:nvGrpSpPr>
              <p:cNvPr id="18" name="Grafik 22">
                <a:extLst>
                  <a:ext uri="{FF2B5EF4-FFF2-40B4-BE49-F238E27FC236}">
                    <a16:creationId xmlns:a16="http://schemas.microsoft.com/office/drawing/2014/main" id="{829EFA94-1697-4B3A-DF4B-5A62C584C268}"/>
                  </a:ext>
                </a:extLst>
              </p:cNvPr>
              <p:cNvGrpSpPr/>
              <p:nvPr/>
            </p:nvGrpSpPr>
            <p:grpSpPr>
              <a:xfrm>
                <a:off x="4925639" y="4249277"/>
                <a:ext cx="684488" cy="92663"/>
                <a:chOff x="5036132" y="4170675"/>
                <a:chExt cx="684488" cy="92663"/>
              </a:xfrm>
              <a:noFill/>
            </p:grpSpPr>
            <p:sp>
              <p:nvSpPr>
                <p:cNvPr id="21" name="Kombinationstegning: figur 20">
                  <a:extLst>
                    <a:ext uri="{FF2B5EF4-FFF2-40B4-BE49-F238E27FC236}">
                      <a16:creationId xmlns:a16="http://schemas.microsoft.com/office/drawing/2014/main" id="{0F7D131F-C88D-E1FC-6B60-ADB6E95535B6}"/>
                    </a:ext>
                  </a:extLst>
                </p:cNvPr>
                <p:cNvSpPr/>
                <p:nvPr/>
              </p:nvSpPr>
              <p:spPr>
                <a:xfrm>
                  <a:off x="5036132" y="4170675"/>
                  <a:ext cx="91429" cy="92663"/>
                </a:xfrm>
                <a:custGeom>
                  <a:avLst/>
                  <a:gdLst>
                    <a:gd name="connsiteX0" fmla="*/ 91430 w 91429"/>
                    <a:gd name="connsiteY0" fmla="*/ 45714 h 92663"/>
                    <a:gd name="connsiteX1" fmla="*/ 45715 w 91429"/>
                    <a:gd name="connsiteY1" fmla="*/ 92663 h 92663"/>
                    <a:gd name="connsiteX2" fmla="*/ 0 w 91429"/>
                    <a:gd name="connsiteY2" fmla="*/ 45714 h 92663"/>
                    <a:gd name="connsiteX3" fmla="*/ 45715 w 91429"/>
                    <a:gd name="connsiteY3" fmla="*/ 0 h 92663"/>
                    <a:gd name="connsiteX4" fmla="*/ 91430 w 91429"/>
                    <a:gd name="connsiteY4" fmla="*/ 45714 h 9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29" h="92663">
                      <a:moveTo>
                        <a:pt x="91430" y="45714"/>
                      </a:moveTo>
                      <a:cubicBezTo>
                        <a:pt x="91430" y="71660"/>
                        <a:pt x="70426" y="92663"/>
                        <a:pt x="45715" y="92663"/>
                      </a:cubicBezTo>
                      <a:cubicBezTo>
                        <a:pt x="21004" y="92663"/>
                        <a:pt x="0" y="71660"/>
                        <a:pt x="0" y="45714"/>
                      </a:cubicBezTo>
                      <a:cubicBezTo>
                        <a:pt x="0" y="19768"/>
                        <a:pt x="21004" y="0"/>
                        <a:pt x="45715" y="0"/>
                      </a:cubicBezTo>
                      <a:cubicBezTo>
                        <a:pt x="70426" y="0"/>
                        <a:pt x="91430" y="21004"/>
                        <a:pt x="91430" y="45714"/>
                      </a:cubicBez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sp>
              <p:nvSpPr>
                <p:cNvPr id="22" name="Kombinationstegning: figur 21">
                  <a:extLst>
                    <a:ext uri="{FF2B5EF4-FFF2-40B4-BE49-F238E27FC236}">
                      <a16:creationId xmlns:a16="http://schemas.microsoft.com/office/drawing/2014/main" id="{04F37354-B178-E360-BF5E-304B0AF6163E}"/>
                    </a:ext>
                  </a:extLst>
                </p:cNvPr>
                <p:cNvSpPr/>
                <p:nvPr/>
              </p:nvSpPr>
              <p:spPr>
                <a:xfrm>
                  <a:off x="5629190" y="4170675"/>
                  <a:ext cx="91429" cy="92663"/>
                </a:xfrm>
                <a:custGeom>
                  <a:avLst/>
                  <a:gdLst>
                    <a:gd name="connsiteX0" fmla="*/ 91430 w 91429"/>
                    <a:gd name="connsiteY0" fmla="*/ 45714 h 92663"/>
                    <a:gd name="connsiteX1" fmla="*/ 45715 w 91429"/>
                    <a:gd name="connsiteY1" fmla="*/ 92663 h 92663"/>
                    <a:gd name="connsiteX2" fmla="*/ 0 w 91429"/>
                    <a:gd name="connsiteY2" fmla="*/ 45714 h 92663"/>
                    <a:gd name="connsiteX3" fmla="*/ 45715 w 91429"/>
                    <a:gd name="connsiteY3" fmla="*/ 0 h 92663"/>
                    <a:gd name="connsiteX4" fmla="*/ 91430 w 91429"/>
                    <a:gd name="connsiteY4" fmla="*/ 45714 h 9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29" h="92663">
                      <a:moveTo>
                        <a:pt x="91430" y="45714"/>
                      </a:moveTo>
                      <a:cubicBezTo>
                        <a:pt x="91430" y="71660"/>
                        <a:pt x="70426" y="92663"/>
                        <a:pt x="45715" y="92663"/>
                      </a:cubicBezTo>
                      <a:cubicBezTo>
                        <a:pt x="21004" y="92663"/>
                        <a:pt x="0" y="71660"/>
                        <a:pt x="0" y="45714"/>
                      </a:cubicBezTo>
                      <a:cubicBezTo>
                        <a:pt x="0" y="19768"/>
                        <a:pt x="21004" y="0"/>
                        <a:pt x="45715" y="0"/>
                      </a:cubicBezTo>
                      <a:cubicBezTo>
                        <a:pt x="70426" y="0"/>
                        <a:pt x="91430" y="21004"/>
                        <a:pt x="91430" y="45714"/>
                      </a:cubicBez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grpSp>
          <p:sp>
            <p:nvSpPr>
              <p:cNvPr id="19" name="Kombinationstegning: figur 18">
                <a:extLst>
                  <a:ext uri="{FF2B5EF4-FFF2-40B4-BE49-F238E27FC236}">
                    <a16:creationId xmlns:a16="http://schemas.microsoft.com/office/drawing/2014/main" id="{D42F5A7E-9AA2-5435-40A5-277B36C164D8}"/>
                  </a:ext>
                </a:extLst>
              </p:cNvPr>
              <p:cNvSpPr/>
              <p:nvPr/>
            </p:nvSpPr>
            <p:spPr>
              <a:xfrm>
                <a:off x="5127032" y="4115842"/>
                <a:ext cx="279231" cy="358298"/>
              </a:xfrm>
              <a:custGeom>
                <a:avLst/>
                <a:gdLst>
                  <a:gd name="connsiteX0" fmla="*/ 279232 w 279231"/>
                  <a:gd name="connsiteY0" fmla="*/ 179149 h 358298"/>
                  <a:gd name="connsiteX1" fmla="*/ 139616 w 279231"/>
                  <a:gd name="connsiteY1" fmla="*/ 358299 h 358298"/>
                  <a:gd name="connsiteX2" fmla="*/ 0 w 279231"/>
                  <a:gd name="connsiteY2" fmla="*/ 179149 h 358298"/>
                  <a:gd name="connsiteX3" fmla="*/ 139616 w 279231"/>
                  <a:gd name="connsiteY3" fmla="*/ 0 h 358298"/>
                  <a:gd name="connsiteX4" fmla="*/ 279232 w 279231"/>
                  <a:gd name="connsiteY4" fmla="*/ 179149 h 35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31" h="358298">
                    <a:moveTo>
                      <a:pt x="279232" y="179149"/>
                    </a:moveTo>
                    <a:cubicBezTo>
                      <a:pt x="279232" y="277990"/>
                      <a:pt x="216219" y="358299"/>
                      <a:pt x="139616" y="358299"/>
                    </a:cubicBezTo>
                    <a:cubicBezTo>
                      <a:pt x="63012" y="358299"/>
                      <a:pt x="0" y="277990"/>
                      <a:pt x="0" y="179149"/>
                    </a:cubicBezTo>
                    <a:cubicBezTo>
                      <a:pt x="0" y="80308"/>
                      <a:pt x="63012" y="0"/>
                      <a:pt x="139616" y="0"/>
                    </a:cubicBezTo>
                    <a:cubicBezTo>
                      <a:pt x="216219" y="0"/>
                      <a:pt x="279232" y="80308"/>
                      <a:pt x="279232" y="179149"/>
                    </a:cubicBezTo>
                    <a:close/>
                  </a:path>
                </a:pathLst>
              </a:custGeom>
              <a:noFill/>
              <a:ln w="12700" cap="flat">
                <a:solidFill>
                  <a:srgbClr val="4406E0"/>
                </a:solidFill>
                <a:prstDash val="solid"/>
                <a:miter/>
              </a:ln>
            </p:spPr>
            <p:txBody>
              <a:bodyPr rtlCol="0" anchor="ctr"/>
              <a:lstStyle/>
              <a:p>
                <a:endParaRPr lang="da-DK">
                  <a:latin typeface="Arial" panose="020B0604020202020204" pitchFamily="34" charset="0"/>
                  <a:cs typeface="Arial" panose="020B0604020202020204" pitchFamily="34" charset="0"/>
                </a:endParaRPr>
              </a:p>
            </p:txBody>
          </p:sp>
        </p:grpSp>
        <p:sp>
          <p:nvSpPr>
            <p:cNvPr id="24" name="Tekstfelt 23">
              <a:extLst>
                <a:ext uri="{FF2B5EF4-FFF2-40B4-BE49-F238E27FC236}">
                  <a16:creationId xmlns:a16="http://schemas.microsoft.com/office/drawing/2014/main" id="{12202FB4-EE4C-693A-F34E-E616F5AA4F85}"/>
                </a:ext>
              </a:extLst>
            </p:cNvPr>
            <p:cNvSpPr txBox="1"/>
            <p:nvPr/>
          </p:nvSpPr>
          <p:spPr>
            <a:xfrm>
              <a:off x="6577777" y="3964366"/>
              <a:ext cx="211639" cy="161313"/>
            </a:xfrm>
            <a:prstGeom prst="rect">
              <a:avLst/>
            </a:prstGeom>
            <a:noFill/>
          </p:spPr>
          <p:txBody>
            <a:bodyPr wrap="square" rtlCol="0">
              <a:spAutoFit/>
            </a:bodyPr>
            <a:lstStyle/>
            <a:p>
              <a:r>
                <a:rPr lang="da-DK" sz="1050" dirty="0">
                  <a:solidFill>
                    <a:srgbClr val="4406E0"/>
                  </a:solidFill>
                  <a:latin typeface="Arial" panose="020B0604020202020204" pitchFamily="34" charset="0"/>
                  <a:cs typeface="Arial" panose="020B0604020202020204" pitchFamily="34" charset="0"/>
                </a:rPr>
                <a:t>€</a:t>
              </a:r>
            </a:p>
          </p:txBody>
        </p:sp>
      </p:grpSp>
      <p:pic>
        <p:nvPicPr>
          <p:cNvPr id="2" name="Grafik 1">
            <a:extLst>
              <a:ext uri="{FF2B5EF4-FFF2-40B4-BE49-F238E27FC236}">
                <a16:creationId xmlns:a16="http://schemas.microsoft.com/office/drawing/2014/main" id="{F226741F-5B89-5837-EC44-3AF0B99D86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67134" y="3516081"/>
            <a:ext cx="588156" cy="470524"/>
          </a:xfrm>
          <a:prstGeom prst="rect">
            <a:avLst/>
          </a:prstGeom>
        </p:spPr>
      </p:pic>
    </p:spTree>
    <p:extLst>
      <p:ext uri="{BB962C8B-B14F-4D97-AF65-F5344CB8AC3E}">
        <p14:creationId xmlns:p14="http://schemas.microsoft.com/office/powerpoint/2010/main" val="34585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E419-65AD-5A8C-0506-35CF07E7CC9C}"/>
            </a:ext>
          </a:extLst>
        </p:cNvPr>
        <p:cNvGrpSpPr/>
        <p:nvPr/>
      </p:nvGrpSpPr>
      <p:grpSpPr>
        <a:xfrm>
          <a:off x="0" y="0"/>
          <a:ext cx="0" cy="0"/>
          <a:chOff x="0" y="0"/>
          <a:chExt cx="0" cy="0"/>
        </a:xfrm>
      </p:grpSpPr>
      <p:pic>
        <p:nvPicPr>
          <p:cNvPr id="8" name="Billede 7" descr="Et billede, der indeholder Grafik, Font/skrifttype, grafisk design, skærmbillede&#10;&#10;Indhold genereret af kunstig intelligens kan være forkert.">
            <a:extLst>
              <a:ext uri="{FF2B5EF4-FFF2-40B4-BE49-F238E27FC236}">
                <a16:creationId xmlns:a16="http://schemas.microsoft.com/office/drawing/2014/main" id="{AC7CA2C7-7574-AADE-2F79-9899046B98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9770" y="6327140"/>
            <a:ext cx="1090480" cy="306262"/>
          </a:xfrm>
          <a:prstGeom prst="rect">
            <a:avLst/>
          </a:prstGeom>
        </p:spPr>
      </p:pic>
      <p:sp>
        <p:nvSpPr>
          <p:cNvPr id="47" name="Tekstfelt 46">
            <a:extLst>
              <a:ext uri="{FF2B5EF4-FFF2-40B4-BE49-F238E27FC236}">
                <a16:creationId xmlns:a16="http://schemas.microsoft.com/office/drawing/2014/main" id="{53DFFEED-8F1C-3E03-9566-0D71EB3ADDFE}"/>
              </a:ext>
            </a:extLst>
          </p:cNvPr>
          <p:cNvSpPr txBox="1"/>
          <p:nvPr/>
        </p:nvSpPr>
        <p:spPr>
          <a:xfrm>
            <a:off x="9065912" y="3161473"/>
            <a:ext cx="26101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30" normalizeH="0" baseline="0" noProof="0" dirty="0">
                <a:ln>
                  <a:noFill/>
                </a:ln>
                <a:solidFill>
                  <a:prstClr val="white"/>
                </a:solidFill>
                <a:effectLst/>
                <a:uLnTx/>
                <a:uFillTx/>
                <a:latin typeface="Barlow" panose="00000500000000000000" pitchFamily="2" charset="0"/>
                <a:ea typeface="+mn-ea"/>
                <a:cs typeface="Arial" panose="020B0604020202020204" pitchFamily="34" charset="0"/>
              </a:rPr>
              <a:t>Budget i kr.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50" normalizeH="0" baseline="0" noProof="0" dirty="0">
              <a:ln>
                <a:noFill/>
              </a:ln>
              <a:solidFill>
                <a:srgbClr val="26214F"/>
              </a:solidFill>
              <a:effectLst/>
              <a:uLnTx/>
              <a:uFillTx/>
              <a:latin typeface="Barlow" panose="00000500000000000000" pitchFamily="2" charset="0"/>
              <a:ea typeface="+mn-ea"/>
              <a:cs typeface="Arial" panose="020B0604020202020204" pitchFamily="34" charset="0"/>
            </a:endParaRPr>
          </a:p>
        </p:txBody>
      </p:sp>
      <p:pic>
        <p:nvPicPr>
          <p:cNvPr id="4" name="Billede 3" descr="Et billede, der indeholder kort, silhuet&#10;&#10;Indhold genereret af kunstig intelligens kan være forkert.">
            <a:extLst>
              <a:ext uri="{FF2B5EF4-FFF2-40B4-BE49-F238E27FC236}">
                <a16:creationId xmlns:a16="http://schemas.microsoft.com/office/drawing/2014/main" id="{8789CB28-2361-6C03-322E-D78559C005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43575" y="1543789"/>
            <a:ext cx="5696558" cy="4528417"/>
          </a:xfrm>
          <a:prstGeom prst="rect">
            <a:avLst/>
          </a:prstGeom>
        </p:spPr>
      </p:pic>
      <p:pic>
        <p:nvPicPr>
          <p:cNvPr id="22" name="Billede 21" descr="Et billede, der indeholder cirkel, Grafik, kreativitet&#10;&#10;Indhold genereret af kunstig intelligens kan være forkert.">
            <a:extLst>
              <a:ext uri="{FF2B5EF4-FFF2-40B4-BE49-F238E27FC236}">
                <a16:creationId xmlns:a16="http://schemas.microsoft.com/office/drawing/2014/main" id="{588AA97E-3FF1-D17F-E05E-FD1A1DB97EB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40889" y="2014289"/>
            <a:ext cx="360000" cy="476154"/>
          </a:xfrm>
          <a:prstGeom prst="rect">
            <a:avLst/>
          </a:prstGeom>
        </p:spPr>
      </p:pic>
      <p:pic>
        <p:nvPicPr>
          <p:cNvPr id="27" name="Billede 26" descr="Et billede, der indeholder cirkel, Grafik, kreativitet&#10;&#10;Indhold genereret af kunstig intelligens kan være forkert.">
            <a:extLst>
              <a:ext uri="{FF2B5EF4-FFF2-40B4-BE49-F238E27FC236}">
                <a16:creationId xmlns:a16="http://schemas.microsoft.com/office/drawing/2014/main" id="{E7820B11-32A0-38E2-6103-EFDB428697C0}"/>
              </a:ext>
            </a:extLst>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837313" y="4074951"/>
            <a:ext cx="360000" cy="476155"/>
          </a:xfrm>
          <a:prstGeom prst="rect">
            <a:avLst/>
          </a:prstGeom>
        </p:spPr>
      </p:pic>
      <p:pic>
        <p:nvPicPr>
          <p:cNvPr id="31" name="Billede 30" descr="Et billede, der indeholder cirkel&#10;&#10;Indhold genereret af kunstig intelligens kan være forkert.">
            <a:extLst>
              <a:ext uri="{FF2B5EF4-FFF2-40B4-BE49-F238E27FC236}">
                <a16:creationId xmlns:a16="http://schemas.microsoft.com/office/drawing/2014/main" id="{01D89F3E-D524-AF0E-9D56-49D22BC57FE2}"/>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a:off x="5896126" y="4220463"/>
            <a:ext cx="360000" cy="476153"/>
          </a:xfrm>
          <a:prstGeom prst="rect">
            <a:avLst/>
          </a:prstGeom>
        </p:spPr>
      </p:pic>
      <p:sp>
        <p:nvSpPr>
          <p:cNvPr id="36" name="Rektangel 35">
            <a:extLst>
              <a:ext uri="{FF2B5EF4-FFF2-40B4-BE49-F238E27FC236}">
                <a16:creationId xmlns:a16="http://schemas.microsoft.com/office/drawing/2014/main" id="{19FF2807-2E89-4B43-FA41-455281F74167}"/>
              </a:ext>
            </a:extLst>
          </p:cNvPr>
          <p:cNvSpPr/>
          <p:nvPr/>
        </p:nvSpPr>
        <p:spPr>
          <a:xfrm>
            <a:off x="2436905" y="1518219"/>
            <a:ext cx="2351298" cy="1284136"/>
          </a:xfrm>
          <a:prstGeom prst="rect">
            <a:avLst/>
          </a:prstGeom>
          <a:solidFill>
            <a:srgbClr val="440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3" name="Billede 42" descr="Et billede, der indeholder cirkel, Grafik, skærmbillede, symbol&#10;&#10;Indhold genereret af kunstig intelligens kan være forkert.">
            <a:extLst>
              <a:ext uri="{FF2B5EF4-FFF2-40B4-BE49-F238E27FC236}">
                <a16:creationId xmlns:a16="http://schemas.microsoft.com/office/drawing/2014/main" id="{C9F85CC1-E916-127F-DC32-C0B58EAED13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2149899" y="1651405"/>
            <a:ext cx="574161" cy="757924"/>
          </a:xfrm>
          <a:prstGeom prst="rect">
            <a:avLst/>
          </a:prstGeom>
        </p:spPr>
      </p:pic>
      <p:sp>
        <p:nvSpPr>
          <p:cNvPr id="23" name="Tekstfelt 22">
            <a:extLst>
              <a:ext uri="{FF2B5EF4-FFF2-40B4-BE49-F238E27FC236}">
                <a16:creationId xmlns:a16="http://schemas.microsoft.com/office/drawing/2014/main" id="{E5347910-55C0-3C2E-E2A3-9F3301D4A3CC}"/>
              </a:ext>
            </a:extLst>
          </p:cNvPr>
          <p:cNvSpPr txBox="1"/>
          <p:nvPr/>
        </p:nvSpPr>
        <p:spPr>
          <a:xfrm>
            <a:off x="2838684" y="1651405"/>
            <a:ext cx="1949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rPr>
              <a:t>Aalborg</a:t>
            </a:r>
            <a:endParaRPr kumimoji="0" lang="da-DK" sz="28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5" name="Tekstfelt 54">
            <a:extLst>
              <a:ext uri="{FF2B5EF4-FFF2-40B4-BE49-F238E27FC236}">
                <a16:creationId xmlns:a16="http://schemas.microsoft.com/office/drawing/2014/main" id="{0A7EC616-5BCD-4850-93FA-A814C2E63DD7}"/>
              </a:ext>
            </a:extLst>
          </p:cNvPr>
          <p:cNvSpPr txBox="1"/>
          <p:nvPr/>
        </p:nvSpPr>
        <p:spPr>
          <a:xfrm>
            <a:off x="2850013" y="2039584"/>
            <a:ext cx="1949519" cy="607859"/>
          </a:xfrm>
          <a:prstGeom prst="rect">
            <a:avLst/>
          </a:prstGeom>
          <a:noFill/>
        </p:spPr>
        <p:txBody>
          <a:bodyPr wrap="square" rIns="90000" rtlCol="0">
            <a:spAutoFit/>
          </a:bodyPr>
          <a:lstStyle/>
          <a:p>
            <a:pPr marL="0" marR="0" lvl="0" indent="0" algn="l" defTabSz="914400" rtl="0" eaLnBrk="1" fontAlgn="auto" latinLnBrk="0" hangingPunct="1">
              <a:lnSpc>
                <a:spcPct val="150000"/>
              </a:lnSpc>
              <a:spcBef>
                <a:spcPts val="0"/>
              </a:spcBef>
              <a:spcAft>
                <a:spcPts val="0"/>
              </a:spcAft>
              <a:buClrTx/>
              <a:buSzPct val="100000"/>
              <a:buFontTx/>
              <a:buNone/>
              <a:tabLst/>
              <a:defRPr/>
            </a:pPr>
            <a:r>
              <a:rPr lang="da-DK" sz="1200" spc="20" dirty="0">
                <a:solidFill>
                  <a:prstClr val="white"/>
                </a:solidFill>
                <a:latin typeface="Arial" panose="020B0604020202020204" pitchFamily="34" charset="0"/>
                <a:cs typeface="Arial" panose="020B0604020202020204" pitchFamily="34" charset="0"/>
              </a:rPr>
              <a:t>17.400</a:t>
            </a: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 studerende</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3.200 medarbejdere</a:t>
            </a:r>
          </a:p>
        </p:txBody>
      </p:sp>
      <p:sp>
        <p:nvSpPr>
          <p:cNvPr id="49" name="Rektangel 48">
            <a:extLst>
              <a:ext uri="{FF2B5EF4-FFF2-40B4-BE49-F238E27FC236}">
                <a16:creationId xmlns:a16="http://schemas.microsoft.com/office/drawing/2014/main" id="{317DD9A3-AA3C-4141-A110-2EB0974928FC}"/>
              </a:ext>
            </a:extLst>
          </p:cNvPr>
          <p:cNvSpPr/>
          <p:nvPr/>
        </p:nvSpPr>
        <p:spPr>
          <a:xfrm>
            <a:off x="2436905" y="2921463"/>
            <a:ext cx="2351298" cy="1284136"/>
          </a:xfrm>
          <a:prstGeom prst="rect">
            <a:avLst/>
          </a:prstGeom>
          <a:solidFill>
            <a:srgbClr val="5CAF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1" name="Tekstfelt 50">
            <a:extLst>
              <a:ext uri="{FF2B5EF4-FFF2-40B4-BE49-F238E27FC236}">
                <a16:creationId xmlns:a16="http://schemas.microsoft.com/office/drawing/2014/main" id="{09B89B5C-F75E-1928-1C60-A0968F87BEBB}"/>
              </a:ext>
            </a:extLst>
          </p:cNvPr>
          <p:cNvSpPr txBox="1"/>
          <p:nvPr/>
        </p:nvSpPr>
        <p:spPr>
          <a:xfrm>
            <a:off x="2838684" y="3054649"/>
            <a:ext cx="1944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rPr>
              <a:t>København</a:t>
            </a:r>
            <a:endParaRPr kumimoji="0" lang="da-DK" sz="28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2" name="Tekstfelt 51">
            <a:extLst>
              <a:ext uri="{FF2B5EF4-FFF2-40B4-BE49-F238E27FC236}">
                <a16:creationId xmlns:a16="http://schemas.microsoft.com/office/drawing/2014/main" id="{B8E4B6DE-95D0-A6C2-745F-1AA3434FC1B7}"/>
              </a:ext>
            </a:extLst>
          </p:cNvPr>
          <p:cNvSpPr txBox="1"/>
          <p:nvPr/>
        </p:nvSpPr>
        <p:spPr>
          <a:xfrm>
            <a:off x="2850013" y="3442828"/>
            <a:ext cx="1944673" cy="607859"/>
          </a:xfrm>
          <a:prstGeom prst="rect">
            <a:avLst/>
          </a:prstGeom>
          <a:noFill/>
        </p:spPr>
        <p:txBody>
          <a:bodyPr wrap="square" rIns="90000" rtlCol="0">
            <a:spAutoFit/>
          </a:bodyPr>
          <a:lstStyle/>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2.600 studerende</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420 medarbejdere</a:t>
            </a:r>
          </a:p>
        </p:txBody>
      </p:sp>
      <p:pic>
        <p:nvPicPr>
          <p:cNvPr id="41" name="Billede 40" descr="Et billede, der indeholder cirkel, Grafik, skærmbillede, design&#10;&#10;Indhold genereret af kunstig intelligens kan være forkert.">
            <a:extLst>
              <a:ext uri="{FF2B5EF4-FFF2-40B4-BE49-F238E27FC236}">
                <a16:creationId xmlns:a16="http://schemas.microsoft.com/office/drawing/2014/main" id="{D82FC940-9052-6D88-1FBD-E814E0ECC04B}"/>
              </a:ext>
            </a:extLst>
          </p:cNvPr>
          <p:cNvPicPr>
            <a:picLocks noChangeAspect="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2149899" y="3054649"/>
            <a:ext cx="574161" cy="757924"/>
          </a:xfrm>
          <a:prstGeom prst="rect">
            <a:avLst/>
          </a:prstGeom>
          <a:noFill/>
        </p:spPr>
      </p:pic>
      <p:sp>
        <p:nvSpPr>
          <p:cNvPr id="53" name="Rektangel 52">
            <a:extLst>
              <a:ext uri="{FF2B5EF4-FFF2-40B4-BE49-F238E27FC236}">
                <a16:creationId xmlns:a16="http://schemas.microsoft.com/office/drawing/2014/main" id="{A8A50427-CA8C-0792-38F5-D950A935CF96}"/>
              </a:ext>
            </a:extLst>
          </p:cNvPr>
          <p:cNvSpPr/>
          <p:nvPr/>
        </p:nvSpPr>
        <p:spPr>
          <a:xfrm>
            <a:off x="2443388" y="4333534"/>
            <a:ext cx="2351298" cy="1284136"/>
          </a:xfrm>
          <a:prstGeom prst="rect">
            <a:avLst/>
          </a:prstGeom>
          <a:solidFill>
            <a:srgbClr val="DF8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4" name="Tekstfelt 53">
            <a:extLst>
              <a:ext uri="{FF2B5EF4-FFF2-40B4-BE49-F238E27FC236}">
                <a16:creationId xmlns:a16="http://schemas.microsoft.com/office/drawing/2014/main" id="{0DCCD9FA-138D-BA7F-BE8A-D9804B34FC1D}"/>
              </a:ext>
            </a:extLst>
          </p:cNvPr>
          <p:cNvSpPr txBox="1"/>
          <p:nvPr/>
        </p:nvSpPr>
        <p:spPr>
          <a:xfrm>
            <a:off x="2845167" y="4466720"/>
            <a:ext cx="19446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rPr>
              <a:t>Esbjerg</a:t>
            </a:r>
            <a:endParaRPr kumimoji="0" lang="da-DK" sz="2800" b="1" i="0" u="none" strike="noStrike" kern="1200" cap="none" spc="5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8" name="Tekstfelt 57">
            <a:extLst>
              <a:ext uri="{FF2B5EF4-FFF2-40B4-BE49-F238E27FC236}">
                <a16:creationId xmlns:a16="http://schemas.microsoft.com/office/drawing/2014/main" id="{CC17A82A-059A-41E1-59F9-E4F8AD3E4F82}"/>
              </a:ext>
            </a:extLst>
          </p:cNvPr>
          <p:cNvSpPr txBox="1"/>
          <p:nvPr/>
        </p:nvSpPr>
        <p:spPr>
          <a:xfrm>
            <a:off x="2856496" y="4854899"/>
            <a:ext cx="1944673" cy="607859"/>
          </a:xfrm>
          <a:prstGeom prst="rect">
            <a:avLst/>
          </a:prstGeom>
          <a:noFill/>
        </p:spPr>
        <p:txBody>
          <a:bodyPr wrap="square" rIns="90000" rtlCol="0">
            <a:spAutoFit/>
          </a:bodyPr>
          <a:lstStyle/>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400 studerende</a:t>
            </a:r>
          </a:p>
          <a:p>
            <a:pPr marL="0" marR="0" lvl="0" indent="0" algn="l" defTabSz="914400" rtl="0" eaLnBrk="1" fontAlgn="auto" latinLnBrk="0" hangingPunct="1">
              <a:lnSpc>
                <a:spcPct val="150000"/>
              </a:lnSpc>
              <a:spcBef>
                <a:spcPts val="0"/>
              </a:spcBef>
              <a:spcAft>
                <a:spcPts val="0"/>
              </a:spcAft>
              <a:buClrTx/>
              <a:buSzPct val="100000"/>
              <a:buFontTx/>
              <a:buNone/>
              <a:tabLst/>
              <a:defRPr/>
            </a:pPr>
            <a:r>
              <a:rPr kumimoji="0" lang="da-DK" sz="1200" b="0" i="0" u="none" strike="noStrike" kern="1200" cap="none" spc="20" normalizeH="0" baseline="0" noProof="0" dirty="0">
                <a:ln>
                  <a:noFill/>
                </a:ln>
                <a:solidFill>
                  <a:prstClr val="white"/>
                </a:solidFill>
                <a:effectLst/>
                <a:uLnTx/>
                <a:uFillTx/>
                <a:latin typeface="Arial" panose="020B0604020202020204" pitchFamily="34" charset="0"/>
                <a:cs typeface="Arial" panose="020B0604020202020204" pitchFamily="34" charset="0"/>
              </a:rPr>
              <a:t>70 medarbejdere</a:t>
            </a:r>
          </a:p>
        </p:txBody>
      </p:sp>
      <p:pic>
        <p:nvPicPr>
          <p:cNvPr id="45" name="Billede 44" descr="Et billede, der indeholder cirkel, skærmbillede, Grafik, design&#10;&#10;Indhold genereret af kunstig intelligens kan være forkert.">
            <a:extLst>
              <a:ext uri="{FF2B5EF4-FFF2-40B4-BE49-F238E27FC236}">
                <a16:creationId xmlns:a16="http://schemas.microsoft.com/office/drawing/2014/main" id="{CC2D8B0F-0F52-CD18-4DBB-E8B8105A9763}"/>
              </a:ext>
            </a:extLst>
          </p:cNvPr>
          <p:cNvPicPr>
            <a:picLocks noChangeAspect="1"/>
          </p:cNvPicPr>
          <p:nvPr/>
        </p:nvPicPr>
        <p:blipFill>
          <a:blip r:embed="rId11"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2156306" y="4457893"/>
            <a:ext cx="574161" cy="757924"/>
          </a:xfrm>
          <a:prstGeom prst="rect">
            <a:avLst/>
          </a:prstGeom>
        </p:spPr>
      </p:pic>
      <p:sp>
        <p:nvSpPr>
          <p:cNvPr id="2" name="Tekstfelt 1">
            <a:extLst>
              <a:ext uri="{FF2B5EF4-FFF2-40B4-BE49-F238E27FC236}">
                <a16:creationId xmlns:a16="http://schemas.microsoft.com/office/drawing/2014/main" id="{25EFD794-407B-A565-6F37-8BC7E3A69FF3}"/>
              </a:ext>
            </a:extLst>
          </p:cNvPr>
          <p:cNvSpPr txBox="1"/>
          <p:nvPr/>
        </p:nvSpPr>
        <p:spPr>
          <a:xfrm>
            <a:off x="154415" y="211484"/>
            <a:ext cx="8003068" cy="707886"/>
          </a:xfrm>
          <a:prstGeom prst="rect">
            <a:avLst/>
          </a:prstGeom>
          <a:noFill/>
        </p:spPr>
        <p:txBody>
          <a:bodyPr wrap="square" rtlCol="0">
            <a:spAutoFit/>
          </a:bodyPr>
          <a:lstStyle/>
          <a:p>
            <a:r>
              <a:rPr lang="da-DK" sz="4000" b="1" spc="110" dirty="0">
                <a:solidFill>
                  <a:srgbClr val="26214F"/>
                </a:solidFill>
                <a:latin typeface="Arial" panose="020B0604020202020204" pitchFamily="34" charset="0"/>
                <a:cs typeface="Arial" panose="020B0604020202020204" pitchFamily="34" charset="0"/>
              </a:rPr>
              <a:t>Tre campusser</a:t>
            </a:r>
            <a:endParaRPr lang="da-DK" sz="4800" b="1" spc="110" dirty="0">
              <a:solidFill>
                <a:srgbClr val="2621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56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21788073-D0EA-8670-BEE4-ABFABBAB084D}"/>
              </a:ext>
            </a:extLst>
          </p:cNvPr>
          <p:cNvSpPr txBox="1"/>
          <p:nvPr/>
        </p:nvSpPr>
        <p:spPr>
          <a:xfrm>
            <a:off x="165936" y="189639"/>
            <a:ext cx="4317929" cy="707886"/>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Fire fakulteter </a:t>
            </a:r>
            <a:endParaRPr lang="da-DK" sz="4800" b="1" spc="110" dirty="0">
              <a:solidFill>
                <a:srgbClr val="211A52"/>
              </a:solidFill>
              <a:latin typeface="Arial" panose="020B0604020202020204" pitchFamily="34" charset="0"/>
              <a:cs typeface="Arial" panose="020B0604020202020204" pitchFamily="34" charset="0"/>
            </a:endParaRPr>
          </a:p>
        </p:txBody>
      </p:sp>
      <p:sp>
        <p:nvSpPr>
          <p:cNvPr id="8" name="Tekstfelt 7">
            <a:extLst>
              <a:ext uri="{FF2B5EF4-FFF2-40B4-BE49-F238E27FC236}">
                <a16:creationId xmlns:a16="http://schemas.microsoft.com/office/drawing/2014/main" id="{8A82114E-8159-26AF-F93B-96BEA97AF708}"/>
              </a:ext>
            </a:extLst>
          </p:cNvPr>
          <p:cNvSpPr txBox="1"/>
          <p:nvPr/>
        </p:nvSpPr>
        <p:spPr>
          <a:xfrm>
            <a:off x="3121271" y="1840728"/>
            <a:ext cx="2263262"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ENG</a:t>
            </a:r>
          </a:p>
          <a:p>
            <a:pPr defTabSz="2241550"/>
            <a:r>
              <a:rPr lang="da-DK" sz="1200" dirty="0">
                <a:solidFill>
                  <a:srgbClr val="211A52"/>
                </a:solidFill>
                <a:latin typeface="Arial" panose="020B0604020202020204" pitchFamily="34" charset="0"/>
                <a:cs typeface="Arial" panose="020B0604020202020204" pitchFamily="34" charset="0"/>
              </a:rPr>
              <a:t>Det Ingeniør- og</a:t>
            </a:r>
          </a:p>
          <a:p>
            <a:pPr defTabSz="2241550"/>
            <a:r>
              <a:rPr lang="da-DK" sz="1200" dirty="0">
                <a:solidFill>
                  <a:srgbClr val="211A52"/>
                </a:solidFill>
                <a:latin typeface="Arial" panose="020B0604020202020204" pitchFamily="34" charset="0"/>
                <a:cs typeface="Arial" panose="020B0604020202020204" pitchFamily="34" charset="0"/>
              </a:rPr>
              <a:t>Naturvidenskabelige Fakultet</a:t>
            </a:r>
          </a:p>
        </p:txBody>
      </p:sp>
      <p:sp>
        <p:nvSpPr>
          <p:cNvPr id="9" name="Tekstfelt 8">
            <a:extLst>
              <a:ext uri="{FF2B5EF4-FFF2-40B4-BE49-F238E27FC236}">
                <a16:creationId xmlns:a16="http://schemas.microsoft.com/office/drawing/2014/main" id="{1E2B7748-B559-7DF2-4AE6-ECDFD7A94269}"/>
              </a:ext>
            </a:extLst>
          </p:cNvPr>
          <p:cNvSpPr txBox="1"/>
          <p:nvPr/>
        </p:nvSpPr>
        <p:spPr>
          <a:xfrm>
            <a:off x="180606" y="1840728"/>
            <a:ext cx="2358825"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TECH</a:t>
            </a:r>
          </a:p>
          <a:p>
            <a:r>
              <a:rPr lang="da-DK" sz="1200" dirty="0">
                <a:solidFill>
                  <a:srgbClr val="211A52"/>
                </a:solidFill>
                <a:latin typeface="Arial" panose="020B0604020202020204" pitchFamily="34" charset="0"/>
                <a:cs typeface="Arial" panose="020B0604020202020204" pitchFamily="34" charset="0"/>
              </a:rPr>
              <a:t>Det Tekniske Fakultet for</a:t>
            </a:r>
          </a:p>
          <a:p>
            <a:r>
              <a:rPr lang="da-DK" sz="1200" dirty="0">
                <a:solidFill>
                  <a:srgbClr val="211A52"/>
                </a:solidFill>
                <a:latin typeface="Arial" panose="020B0604020202020204" pitchFamily="34" charset="0"/>
                <a:cs typeface="Arial" panose="020B0604020202020204" pitchFamily="34" charset="0"/>
              </a:rPr>
              <a:t>IT og Design</a:t>
            </a:r>
          </a:p>
        </p:txBody>
      </p:sp>
      <p:sp>
        <p:nvSpPr>
          <p:cNvPr id="10" name="Tekstfelt 9">
            <a:extLst>
              <a:ext uri="{FF2B5EF4-FFF2-40B4-BE49-F238E27FC236}">
                <a16:creationId xmlns:a16="http://schemas.microsoft.com/office/drawing/2014/main" id="{B1ED2CCF-7396-BEE9-FA00-17F7976A5FB3}"/>
              </a:ext>
            </a:extLst>
          </p:cNvPr>
          <p:cNvSpPr txBox="1"/>
          <p:nvPr/>
        </p:nvSpPr>
        <p:spPr>
          <a:xfrm>
            <a:off x="6092956" y="1840728"/>
            <a:ext cx="2588319"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SSH</a:t>
            </a:r>
          </a:p>
          <a:p>
            <a:r>
              <a:rPr lang="da-DK" sz="1200" dirty="0">
                <a:solidFill>
                  <a:srgbClr val="211A52"/>
                </a:solidFill>
                <a:latin typeface="Arial" panose="020B0604020202020204" pitchFamily="34" charset="0"/>
                <a:cs typeface="Arial" panose="020B0604020202020204" pitchFamily="34" charset="0"/>
              </a:rPr>
              <a:t>Det Humanistiske og</a:t>
            </a:r>
            <a:br>
              <a:rPr lang="da-DK" sz="1200" dirty="0">
                <a:solidFill>
                  <a:srgbClr val="211A52"/>
                </a:solidFill>
                <a:latin typeface="Arial" panose="020B0604020202020204" pitchFamily="34" charset="0"/>
                <a:cs typeface="Arial" panose="020B0604020202020204" pitchFamily="34" charset="0"/>
              </a:rPr>
            </a:br>
            <a:r>
              <a:rPr lang="da-DK" sz="1200" dirty="0">
                <a:solidFill>
                  <a:srgbClr val="211A52"/>
                </a:solidFill>
                <a:latin typeface="Arial" panose="020B0604020202020204" pitchFamily="34" charset="0"/>
                <a:cs typeface="Arial" panose="020B0604020202020204" pitchFamily="34" charset="0"/>
              </a:rPr>
              <a:t>Samfundsvidenskabelige Fakultet</a:t>
            </a:r>
          </a:p>
        </p:txBody>
      </p:sp>
      <p:sp>
        <p:nvSpPr>
          <p:cNvPr id="11" name="Tekstfelt 10">
            <a:extLst>
              <a:ext uri="{FF2B5EF4-FFF2-40B4-BE49-F238E27FC236}">
                <a16:creationId xmlns:a16="http://schemas.microsoft.com/office/drawing/2014/main" id="{B73FDE7D-A2BF-9078-87D7-5D207844D05F}"/>
              </a:ext>
            </a:extLst>
          </p:cNvPr>
          <p:cNvSpPr txBox="1"/>
          <p:nvPr/>
        </p:nvSpPr>
        <p:spPr>
          <a:xfrm>
            <a:off x="9038970" y="1840728"/>
            <a:ext cx="2412000" cy="707886"/>
          </a:xfrm>
          <a:prstGeom prst="rect">
            <a:avLst/>
          </a:prstGeom>
          <a:noFill/>
        </p:spPr>
        <p:txBody>
          <a:bodyPr wrap="square" rtlCol="0">
            <a:spAutoFit/>
          </a:bodyPr>
          <a:lstStyle/>
          <a:p>
            <a:r>
              <a:rPr lang="da-DK" sz="1600" b="1" dirty="0">
                <a:solidFill>
                  <a:srgbClr val="211A52"/>
                </a:solidFill>
                <a:latin typeface="Arial" panose="020B0604020202020204" pitchFamily="34" charset="0"/>
                <a:cs typeface="Arial" panose="020B0604020202020204" pitchFamily="34" charset="0"/>
              </a:rPr>
              <a:t>SUND </a:t>
            </a:r>
          </a:p>
          <a:p>
            <a:r>
              <a:rPr lang="da-DK" sz="1200" dirty="0">
                <a:solidFill>
                  <a:srgbClr val="211A52"/>
                </a:solidFill>
                <a:latin typeface="Arial" panose="020B0604020202020204" pitchFamily="34" charset="0"/>
                <a:cs typeface="Arial" panose="020B0604020202020204" pitchFamily="34" charset="0"/>
              </a:rPr>
              <a:t>Det Sundhedsvidenskabelige</a:t>
            </a:r>
          </a:p>
          <a:p>
            <a:r>
              <a:rPr lang="da-DK" sz="1200" dirty="0">
                <a:solidFill>
                  <a:srgbClr val="211A52"/>
                </a:solidFill>
                <a:latin typeface="Arial" panose="020B0604020202020204" pitchFamily="34" charset="0"/>
                <a:cs typeface="Arial" panose="020B0604020202020204" pitchFamily="34" charset="0"/>
              </a:rPr>
              <a:t>Fakultet</a:t>
            </a:r>
          </a:p>
        </p:txBody>
      </p:sp>
      <p:sp>
        <p:nvSpPr>
          <p:cNvPr id="12" name="Tekstfelt 11">
            <a:extLst>
              <a:ext uri="{FF2B5EF4-FFF2-40B4-BE49-F238E27FC236}">
                <a16:creationId xmlns:a16="http://schemas.microsoft.com/office/drawing/2014/main" id="{FA47C56C-BE2B-BA33-4C53-B82148D54FD1}"/>
              </a:ext>
            </a:extLst>
          </p:cNvPr>
          <p:cNvSpPr txBox="1"/>
          <p:nvPr/>
        </p:nvSpPr>
        <p:spPr>
          <a:xfrm>
            <a:off x="165936" y="4615944"/>
            <a:ext cx="2227305" cy="1769715"/>
          </a:xfrm>
          <a:prstGeom prst="rect">
            <a:avLst/>
          </a:prstGeom>
          <a:noFill/>
        </p:spPr>
        <p:txBody>
          <a:bodyPr wrap="square" rtlCol="0">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Datalogi</a:t>
            </a:r>
          </a:p>
          <a:p>
            <a:pPr>
              <a:spcAft>
                <a:spcPts val="600"/>
              </a:spcAft>
            </a:pPr>
            <a:r>
              <a:rPr lang="da-DK" sz="1200" dirty="0">
                <a:solidFill>
                  <a:srgbClr val="4406E0"/>
                </a:solidFill>
                <a:latin typeface="Arial" panose="020B0604020202020204" pitchFamily="34" charset="0"/>
                <a:cs typeface="Arial" panose="020B0604020202020204" pitchFamily="34" charset="0"/>
              </a:rPr>
              <a:t>Elektroniske systemer</a:t>
            </a:r>
          </a:p>
          <a:p>
            <a:pPr>
              <a:spcAft>
                <a:spcPts val="600"/>
              </a:spcAft>
            </a:pPr>
            <a:r>
              <a:rPr lang="da-DK" sz="1200" dirty="0">
                <a:solidFill>
                  <a:srgbClr val="4406E0"/>
                </a:solidFill>
                <a:latin typeface="Arial" panose="020B0604020202020204" pitchFamily="34" charset="0"/>
                <a:cs typeface="Arial" panose="020B0604020202020204" pitchFamily="34" charset="0"/>
              </a:rPr>
              <a:t>Arkitektur og medieteknologi</a:t>
            </a:r>
          </a:p>
          <a:p>
            <a:pPr>
              <a:spcAft>
                <a:spcPts val="600"/>
              </a:spcAft>
            </a:pPr>
            <a:r>
              <a:rPr lang="da-DK" sz="1200" dirty="0">
                <a:solidFill>
                  <a:srgbClr val="4406E0"/>
                </a:solidFill>
                <a:latin typeface="Arial" panose="020B0604020202020204" pitchFamily="34" charset="0"/>
                <a:cs typeface="Arial" panose="020B0604020202020204" pitchFamily="34" charset="0"/>
              </a:rPr>
              <a:t>Bæredygtighed og planlægning</a:t>
            </a:r>
          </a:p>
          <a:p>
            <a:pPr>
              <a:spcAft>
                <a:spcPts val="600"/>
              </a:spcAft>
            </a:pPr>
            <a:endParaRPr lang="da-DK" sz="1200" dirty="0">
              <a:solidFill>
                <a:srgbClr val="4406E0"/>
              </a:solidFill>
              <a:latin typeface="Arial" panose="020B0604020202020204" pitchFamily="34" charset="0"/>
              <a:cs typeface="Arial" panose="020B0604020202020204" pitchFamily="34" charset="0"/>
            </a:endParaRPr>
          </a:p>
        </p:txBody>
      </p:sp>
      <p:sp>
        <p:nvSpPr>
          <p:cNvPr id="16" name="Tekstfelt 15">
            <a:extLst>
              <a:ext uri="{FF2B5EF4-FFF2-40B4-BE49-F238E27FC236}">
                <a16:creationId xmlns:a16="http://schemas.microsoft.com/office/drawing/2014/main" id="{CF06AB29-A46C-9F5C-08E7-61F6C40100C2}"/>
              </a:ext>
            </a:extLst>
          </p:cNvPr>
          <p:cNvSpPr txBox="1"/>
          <p:nvPr/>
        </p:nvSpPr>
        <p:spPr>
          <a:xfrm>
            <a:off x="3121272" y="4615944"/>
            <a:ext cx="2263261" cy="1846659"/>
          </a:xfrm>
          <a:prstGeom prst="rect">
            <a:avLst/>
          </a:prstGeom>
          <a:noFill/>
        </p:spPr>
        <p:txBody>
          <a:bodyPr wrap="square" rtlCol="0">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Byggeri, by og miljø</a:t>
            </a:r>
          </a:p>
          <a:p>
            <a:pPr>
              <a:spcAft>
                <a:spcPts val="600"/>
              </a:spcAft>
            </a:pPr>
            <a:r>
              <a:rPr lang="da-DK" sz="1200" dirty="0">
                <a:solidFill>
                  <a:srgbClr val="4406E0"/>
                </a:solidFill>
                <a:latin typeface="Arial" panose="020B0604020202020204" pitchFamily="34" charset="0"/>
                <a:cs typeface="Arial" panose="020B0604020202020204" pitchFamily="34" charset="0"/>
              </a:rPr>
              <a:t>Energi</a:t>
            </a:r>
          </a:p>
          <a:p>
            <a:pPr>
              <a:spcAft>
                <a:spcPts val="600"/>
              </a:spcAft>
            </a:pPr>
            <a:r>
              <a:rPr lang="da-DK" sz="1200" dirty="0">
                <a:solidFill>
                  <a:srgbClr val="4406E0"/>
                </a:solidFill>
                <a:latin typeface="Arial" panose="020B0604020202020204" pitchFamily="34" charset="0"/>
                <a:cs typeface="Arial" panose="020B0604020202020204" pitchFamily="34" charset="0"/>
              </a:rPr>
              <a:t>Kemi og biovidenskab</a:t>
            </a:r>
          </a:p>
          <a:p>
            <a:pPr>
              <a:spcAft>
                <a:spcPts val="600"/>
              </a:spcAft>
            </a:pPr>
            <a:r>
              <a:rPr lang="da-DK" sz="1200" dirty="0">
                <a:solidFill>
                  <a:srgbClr val="4406E0"/>
                </a:solidFill>
                <a:latin typeface="Arial" panose="020B0604020202020204" pitchFamily="34" charset="0"/>
                <a:cs typeface="Arial" panose="020B0604020202020204" pitchFamily="34" charset="0"/>
              </a:rPr>
              <a:t>Matematiske fag</a:t>
            </a:r>
          </a:p>
          <a:p>
            <a:pPr>
              <a:spcAft>
                <a:spcPts val="600"/>
              </a:spcAft>
            </a:pPr>
            <a:r>
              <a:rPr lang="da-DK" sz="1200" dirty="0">
                <a:solidFill>
                  <a:srgbClr val="4406E0"/>
                </a:solidFill>
                <a:latin typeface="Arial" panose="020B0604020202020204" pitchFamily="34" charset="0"/>
                <a:cs typeface="Arial" panose="020B0604020202020204" pitchFamily="34" charset="0"/>
              </a:rPr>
              <a:t>Materialer og produktion</a:t>
            </a:r>
          </a:p>
          <a:p>
            <a:pPr>
              <a:spcAft>
                <a:spcPts val="600"/>
              </a:spcAft>
            </a:pPr>
            <a:endParaRPr lang="da-DK" sz="1200" dirty="0">
              <a:solidFill>
                <a:srgbClr val="4406E0"/>
              </a:solidFill>
              <a:latin typeface="Arial" panose="020B0604020202020204" pitchFamily="34" charset="0"/>
              <a:cs typeface="Arial" panose="020B0604020202020204" pitchFamily="34" charset="0"/>
            </a:endParaRPr>
          </a:p>
        </p:txBody>
      </p:sp>
      <p:sp>
        <p:nvSpPr>
          <p:cNvPr id="17" name="Tekstfelt 16">
            <a:extLst>
              <a:ext uri="{FF2B5EF4-FFF2-40B4-BE49-F238E27FC236}">
                <a16:creationId xmlns:a16="http://schemas.microsoft.com/office/drawing/2014/main" id="{53DD16F7-2512-10F1-8E37-0C0C073D763B}"/>
              </a:ext>
            </a:extLst>
          </p:cNvPr>
          <p:cNvSpPr txBox="1"/>
          <p:nvPr/>
        </p:nvSpPr>
        <p:spPr>
          <a:xfrm>
            <a:off x="6092956" y="4615944"/>
            <a:ext cx="2209459" cy="1323439"/>
          </a:xfrm>
          <a:prstGeom prst="rect">
            <a:avLst/>
          </a:prstGeom>
          <a:noFill/>
        </p:spPr>
        <p:txBody>
          <a:bodyPr wrap="square" lIns="91440" tIns="45720" rIns="91440" bIns="45720" rtlCol="0" anchor="t">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Kultur og Kommunikation </a:t>
            </a:r>
            <a:endParaRPr lang="da-DK" sz="1200" b="1" dirty="0">
              <a:solidFill>
                <a:srgbClr val="4406E0"/>
              </a:solidFill>
              <a:latin typeface="Arial" panose="020B0604020202020204" pitchFamily="34" charset="0"/>
              <a:cs typeface="Arial" panose="020B0604020202020204" pitchFamily="34" charset="0"/>
            </a:endParaRPr>
          </a:p>
          <a:p>
            <a:pPr>
              <a:spcAft>
                <a:spcPts val="600"/>
              </a:spcAft>
            </a:pPr>
            <a:r>
              <a:rPr lang="da-DK" sz="1200" dirty="0">
                <a:solidFill>
                  <a:srgbClr val="4406E0"/>
                </a:solidFill>
                <a:latin typeface="Arial" panose="020B0604020202020204" pitchFamily="34" charset="0"/>
                <a:cs typeface="Arial" panose="020B0604020202020204" pitchFamily="34" charset="0"/>
              </a:rPr>
              <a:t>Samfund og Politik</a:t>
            </a:r>
            <a:endParaRPr lang="da-DK" dirty="0">
              <a:solidFill>
                <a:srgbClr val="4406E0"/>
              </a:solidFill>
              <a:latin typeface="Arial" panose="020B0604020202020204" pitchFamily="34" charset="0"/>
              <a:cs typeface="Arial" panose="020B0604020202020204" pitchFamily="34" charset="0"/>
            </a:endParaRPr>
          </a:p>
          <a:p>
            <a:pPr>
              <a:spcAft>
                <a:spcPts val="600"/>
              </a:spcAft>
            </a:pPr>
            <a:r>
              <a:rPr lang="da-DK" sz="1200" dirty="0">
                <a:solidFill>
                  <a:srgbClr val="4406E0"/>
                </a:solidFill>
                <a:latin typeface="Arial" panose="020B0604020202020204" pitchFamily="34" charset="0"/>
                <a:cs typeface="Arial" panose="020B0604020202020204" pitchFamily="34" charset="0"/>
              </a:rPr>
              <a:t>Juridisk Institut</a:t>
            </a:r>
          </a:p>
          <a:p>
            <a:pPr>
              <a:spcAft>
                <a:spcPts val="600"/>
              </a:spcAft>
            </a:pPr>
            <a:r>
              <a:rPr lang="da-DK" sz="1200" dirty="0">
                <a:solidFill>
                  <a:srgbClr val="4406E0"/>
                </a:solidFill>
                <a:latin typeface="Arial" panose="020B0604020202020204" pitchFamily="34" charset="0"/>
                <a:cs typeface="Arial" panose="020B0604020202020204" pitchFamily="34" charset="0"/>
              </a:rPr>
              <a:t>AAU Business School</a:t>
            </a:r>
          </a:p>
        </p:txBody>
      </p:sp>
      <p:sp>
        <p:nvSpPr>
          <p:cNvPr id="18" name="Tekstfelt 17">
            <a:extLst>
              <a:ext uri="{FF2B5EF4-FFF2-40B4-BE49-F238E27FC236}">
                <a16:creationId xmlns:a16="http://schemas.microsoft.com/office/drawing/2014/main" id="{22C0DF3B-1B91-E682-3EF1-85A075343119}"/>
              </a:ext>
            </a:extLst>
          </p:cNvPr>
          <p:cNvSpPr txBox="1"/>
          <p:nvPr/>
        </p:nvSpPr>
        <p:spPr>
          <a:xfrm>
            <a:off x="9038970" y="4615944"/>
            <a:ext cx="2263261" cy="800219"/>
          </a:xfrm>
          <a:prstGeom prst="rect">
            <a:avLst/>
          </a:prstGeom>
          <a:noFill/>
        </p:spPr>
        <p:txBody>
          <a:bodyPr wrap="square" lIns="91440" tIns="45720" rIns="91440" bIns="45720" rtlCol="0" anchor="t">
            <a:spAutoFit/>
          </a:bodyPr>
          <a:lstStyle/>
          <a:p>
            <a:pPr>
              <a:spcAft>
                <a:spcPts val="600"/>
              </a:spcAft>
            </a:pPr>
            <a:r>
              <a:rPr lang="da-DK" sz="1200" b="1" dirty="0">
                <a:solidFill>
                  <a:srgbClr val="4406E0"/>
                </a:solidFill>
                <a:latin typeface="Arial" panose="020B0604020202020204" pitchFamily="34" charset="0"/>
                <a:cs typeface="Arial" panose="020B0604020202020204" pitchFamily="34" charset="0"/>
              </a:rPr>
              <a:t>Institutter</a:t>
            </a:r>
          </a:p>
          <a:p>
            <a:pPr>
              <a:spcAft>
                <a:spcPts val="600"/>
              </a:spcAft>
            </a:pPr>
            <a:r>
              <a:rPr lang="da-DK" sz="1200" dirty="0">
                <a:solidFill>
                  <a:srgbClr val="4406E0"/>
                </a:solidFill>
                <a:latin typeface="Arial" panose="020B0604020202020204" pitchFamily="34" charset="0"/>
                <a:cs typeface="Arial" panose="020B0604020202020204" pitchFamily="34" charset="0"/>
              </a:rPr>
              <a:t>Klinisk Institut</a:t>
            </a:r>
          </a:p>
          <a:p>
            <a:pPr>
              <a:spcAft>
                <a:spcPts val="600"/>
              </a:spcAft>
            </a:pPr>
            <a:r>
              <a:rPr lang="da-DK" sz="1200" dirty="0">
                <a:solidFill>
                  <a:srgbClr val="4406E0"/>
                </a:solidFill>
                <a:latin typeface="Arial" panose="020B0604020202020204" pitchFamily="34" charset="0"/>
                <a:cs typeface="Arial" panose="020B0604020202020204" pitchFamily="34" charset="0"/>
              </a:rPr>
              <a:t>Medicin og sundhedsteknologi</a:t>
            </a:r>
          </a:p>
        </p:txBody>
      </p:sp>
      <p:pic>
        <p:nvPicPr>
          <p:cNvPr id="2" name="Billede 1">
            <a:extLst>
              <a:ext uri="{FF2B5EF4-FFF2-40B4-BE49-F238E27FC236}">
                <a16:creationId xmlns:a16="http://schemas.microsoft.com/office/drawing/2014/main" id="{9AFE4573-EFB4-3BBE-F9E1-86474E053FB7}"/>
              </a:ext>
            </a:extLst>
          </p:cNvPr>
          <p:cNvPicPr>
            <a:picLocks noChangeAspect="1"/>
          </p:cNvPicPr>
          <p:nvPr/>
        </p:nvPicPr>
        <p:blipFill>
          <a:blip r:embed="rId3" cstate="hqprint">
            <a:extLst>
              <a:ext uri="{28A0092B-C50C-407E-A947-70E740481C1C}">
                <a14:useLocalDpi xmlns:a14="http://schemas.microsoft.com/office/drawing/2010/main"/>
              </a:ext>
            </a:extLst>
          </a:blip>
          <a:srcRect l="5433"/>
          <a:stretch>
            <a:fillRect/>
          </a:stretch>
        </p:blipFill>
        <p:spPr>
          <a:xfrm>
            <a:off x="3216275" y="2647141"/>
            <a:ext cx="2808288" cy="1862960"/>
          </a:xfrm>
          <a:prstGeom prst="rect">
            <a:avLst/>
          </a:prstGeom>
        </p:spPr>
      </p:pic>
      <p:pic>
        <p:nvPicPr>
          <p:cNvPr id="3" name="Picture 1">
            <a:extLst>
              <a:ext uri="{FF2B5EF4-FFF2-40B4-BE49-F238E27FC236}">
                <a16:creationId xmlns:a16="http://schemas.microsoft.com/office/drawing/2014/main" id="{A5B2D510-FD16-B941-C1E0-867F42B5E2C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74735" y="2647141"/>
            <a:ext cx="2806195" cy="18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2D56485-B9AC-D939-22BB-CA1D703A865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079"/>
          <a:stretch>
            <a:fillRect/>
          </a:stretch>
        </p:blipFill>
        <p:spPr bwMode="auto">
          <a:xfrm>
            <a:off x="6167438" y="2647141"/>
            <a:ext cx="2800464" cy="1862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B35D4172-174B-1832-17E6-F22F104AE01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5728"/>
          <a:stretch>
            <a:fillRect/>
          </a:stretch>
        </p:blipFill>
        <p:spPr bwMode="auto">
          <a:xfrm>
            <a:off x="9120188" y="2645588"/>
            <a:ext cx="2791051" cy="186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7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59DA-A8EE-49F6-8F2C-D3BB7F490B00}"/>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CE8A99C3-3DD0-7B7B-5050-15B7F2DABF93}"/>
              </a:ext>
            </a:extLst>
          </p:cNvPr>
          <p:cNvSpPr/>
          <p:nvPr/>
        </p:nvSpPr>
        <p:spPr>
          <a:xfrm>
            <a:off x="5758249" y="853428"/>
            <a:ext cx="6270480" cy="507112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E855BBB-0108-5C08-43BF-070D93DFA26C}"/>
              </a:ext>
            </a:extLst>
          </p:cNvPr>
          <p:cNvSpPr txBox="1"/>
          <p:nvPr/>
        </p:nvSpPr>
        <p:spPr>
          <a:xfrm>
            <a:off x="163271" y="207097"/>
            <a:ext cx="8003068" cy="646331"/>
          </a:xfrm>
          <a:prstGeom prst="rect">
            <a:avLst/>
          </a:prstGeom>
          <a:noFill/>
        </p:spPr>
        <p:txBody>
          <a:bodyPr wrap="square" lIns="91440" tIns="45720" rIns="91440" bIns="45720" rtlCol="0" anchor="t">
            <a:spAutoFit/>
          </a:bodyPr>
          <a:lstStyle/>
          <a:p>
            <a:r>
              <a:rPr lang="da-DK" sz="3600" b="1" spc="110" dirty="0">
                <a:solidFill>
                  <a:srgbClr val="26214F"/>
                </a:solidFill>
                <a:latin typeface="Arial"/>
                <a:cs typeface="Arial"/>
              </a:rPr>
              <a:t>Indtægter</a:t>
            </a:r>
            <a:endParaRPr lang="da-DK" sz="3600" b="1" spc="110" dirty="0">
              <a:solidFill>
                <a:srgbClr val="26214F"/>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E28932DF-264C-ED92-A110-ED99A8338CB8}"/>
              </a:ext>
            </a:extLst>
          </p:cNvPr>
          <p:cNvGraphicFramePr/>
          <p:nvPr>
            <p:extLst>
              <p:ext uri="{D42A27DB-BD31-4B8C-83A1-F6EECF244321}">
                <p14:modId xmlns:p14="http://schemas.microsoft.com/office/powerpoint/2010/main" val="2364084964"/>
              </p:ext>
            </p:extLst>
          </p:nvPr>
        </p:nvGraphicFramePr>
        <p:xfrm>
          <a:off x="6143936" y="-2"/>
          <a:ext cx="6048063" cy="68580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felt 2">
            <a:extLst>
              <a:ext uri="{FF2B5EF4-FFF2-40B4-BE49-F238E27FC236}">
                <a16:creationId xmlns:a16="http://schemas.microsoft.com/office/drawing/2014/main" id="{5CABC688-6289-C923-BEEC-EEEA9F7FA206}"/>
              </a:ext>
            </a:extLst>
          </p:cNvPr>
          <p:cNvSpPr txBox="1"/>
          <p:nvPr/>
        </p:nvSpPr>
        <p:spPr>
          <a:xfrm>
            <a:off x="326063" y="1980163"/>
            <a:ext cx="4907337" cy="1308050"/>
          </a:xfrm>
          <a:prstGeom prst="rect">
            <a:avLst/>
          </a:prstGeom>
          <a:noFill/>
        </p:spPr>
        <p:txBody>
          <a:bodyPr wrap="square" lIns="0" tIns="0" rIns="90000" bIns="45720" rtlCol="0" anchor="t">
            <a:spAutoFit/>
          </a:bodyPr>
          <a:lstStyle/>
          <a:p>
            <a:pPr lvl="0" defTabSz="914318">
              <a:lnSpc>
                <a:spcPct val="120000"/>
              </a:lnSpc>
              <a:spcBef>
                <a:spcPts val="1000"/>
              </a:spcBef>
              <a:defRPr/>
            </a:pPr>
            <a:r>
              <a:rPr lang="en-US" altLang="da-DK" dirty="0">
                <a:solidFill>
                  <a:srgbClr val="211A52"/>
                </a:solidFill>
                <a:latin typeface="Arial"/>
              </a:rPr>
              <a:t>Budget </a:t>
            </a:r>
            <a:r>
              <a:rPr lang="en-US" altLang="da-DK" dirty="0" err="1">
                <a:solidFill>
                  <a:srgbClr val="211A52"/>
                </a:solidFill>
                <a:latin typeface="Arial"/>
              </a:rPr>
              <a:t>mio</a:t>
            </a:r>
            <a:r>
              <a:rPr lang="en-US" altLang="da-DK" dirty="0">
                <a:solidFill>
                  <a:srgbClr val="211A52"/>
                </a:solidFill>
                <a:latin typeface="Arial"/>
              </a:rPr>
              <a:t>. kr. </a:t>
            </a:r>
            <a:r>
              <a:rPr lang="da-DK" altLang="da-DK" dirty="0">
                <a:solidFill>
                  <a:srgbClr val="002654"/>
                </a:solidFill>
                <a:latin typeface="Arial" panose="020B0604020202020204" pitchFamily="34" charset="0"/>
                <a:cs typeface="Arial" panose="020B0604020202020204" pitchFamily="34" charset="0"/>
              </a:rPr>
              <a:t>(2025)</a:t>
            </a:r>
          </a:p>
          <a:p>
            <a:pPr lvl="0" defTabSz="914318">
              <a:lnSpc>
                <a:spcPct val="120000"/>
              </a:lnSpc>
              <a:spcBef>
                <a:spcPts val="1000"/>
              </a:spcBef>
              <a:defRPr/>
            </a:pPr>
            <a:r>
              <a:rPr lang="da-DK" altLang="da-DK" b="1" dirty="0">
                <a:solidFill>
                  <a:srgbClr val="002654"/>
                </a:solidFill>
                <a:latin typeface="Arial" panose="020B0604020202020204" pitchFamily="34" charset="0"/>
                <a:cs typeface="Arial" panose="020B0604020202020204" pitchFamily="34" charset="0"/>
              </a:rPr>
              <a:t>I alt 3.435</a:t>
            </a:r>
          </a:p>
          <a:p>
            <a:pPr lvl="0">
              <a:buSzPct val="100000"/>
              <a:defRPr/>
            </a:pPr>
            <a:endParaRPr lang="da-DK" sz="1600" dirty="0">
              <a:solidFill>
                <a:srgbClr val="211A52"/>
              </a:solidFill>
              <a:latin typeface="Arial" panose="020B0604020202020204" pitchFamily="34" charset="0"/>
              <a:cs typeface="Arial" panose="020B0604020202020204" pitchFamily="34" charset="0"/>
            </a:endParaRPr>
          </a:p>
          <a:p>
            <a:pPr lvl="0">
              <a:buSzPct val="100000"/>
              <a:defRPr/>
            </a:pPr>
            <a:endParaRPr kumimoji="0" lang="da-DK" sz="1200" b="0" i="0" u="none" strike="noStrike" kern="1200" cap="none"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63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7DBE1-9BAD-63BA-06E7-85B1EFC25FE1}"/>
            </a:ext>
          </a:extLst>
        </p:cNvPr>
        <p:cNvGrpSpPr/>
        <p:nvPr/>
      </p:nvGrpSpPr>
      <p:grpSpPr>
        <a:xfrm>
          <a:off x="0" y="0"/>
          <a:ext cx="0" cy="0"/>
          <a:chOff x="0" y="0"/>
          <a:chExt cx="0" cy="0"/>
        </a:xfrm>
      </p:grpSpPr>
      <p:sp>
        <p:nvSpPr>
          <p:cNvPr id="9" name="Tekstfelt 8">
            <a:extLst>
              <a:ext uri="{FF2B5EF4-FFF2-40B4-BE49-F238E27FC236}">
                <a16:creationId xmlns:a16="http://schemas.microsoft.com/office/drawing/2014/main" id="{5D4FC9CD-E554-2CBD-385D-44E7005D153D}"/>
              </a:ext>
            </a:extLst>
          </p:cNvPr>
          <p:cNvSpPr txBox="1"/>
          <p:nvPr/>
        </p:nvSpPr>
        <p:spPr>
          <a:xfrm>
            <a:off x="146801" y="175971"/>
            <a:ext cx="29250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rPr>
              <a:t>Forskning</a:t>
            </a:r>
            <a:endParaRPr kumimoji="0" lang="da-DK" sz="4800" b="1" i="0" u="none" strike="noStrike" kern="1200" cap="none" spc="11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00833ED7-5C48-B8F0-49DF-10250EE60FB1}"/>
              </a:ext>
            </a:extLst>
          </p:cNvPr>
          <p:cNvSpPr txBox="1"/>
          <p:nvPr/>
        </p:nvSpPr>
        <p:spPr>
          <a:xfrm>
            <a:off x="5968999" y="349250"/>
            <a:ext cx="8975725" cy="2489200"/>
          </a:xfrm>
          <a:prstGeom prst="rect">
            <a:avLst/>
          </a:prstGeom>
          <a:noFill/>
        </p:spPr>
        <p:txBody>
          <a:bodyPr wrap="none" lIns="0" tIns="0" numCol="3" spcCol="252000">
            <a:noAutofit/>
          </a:bodyPr>
          <a:lstStyle/>
          <a:p>
            <a:pPr>
              <a:defRPr/>
            </a:pPr>
            <a:r>
              <a:rPr lang="da-DK" sz="1600" b="1" dirty="0">
                <a:solidFill>
                  <a:srgbClr val="4406E0"/>
                </a:solidFill>
                <a:latin typeface="Arial" panose="020B0604020202020204" pitchFamily="34" charset="0"/>
                <a:cs typeface="Arial" panose="020B0604020202020204" pitchFamily="34" charset="0"/>
              </a:rPr>
              <a:t>Missionsdrevet forskning</a:t>
            </a:r>
            <a:endParaRPr lang="da-DK" sz="1600" dirty="0">
              <a:solidFill>
                <a:srgbClr val="4406E0"/>
              </a:solidFill>
              <a:latin typeface="Arial" panose="020B0604020202020204" pitchFamily="34" charset="0"/>
              <a:cs typeface="Arial" panose="020B0604020202020204" pitchFamily="34" charset="0"/>
            </a:endParaRPr>
          </a:p>
          <a:p>
            <a:pPr>
              <a:defRPr/>
            </a:pPr>
            <a:r>
              <a:rPr lang="da-DK" sz="1200" dirty="0">
                <a:solidFill>
                  <a:srgbClr val="211A52"/>
                </a:solidFill>
                <a:latin typeface="Arial" panose="020B0604020202020204" pitchFamily="34" charset="0"/>
                <a:cs typeface="Arial" panose="020B0604020202020204" pitchFamily="34" charset="0"/>
              </a:rPr>
              <a:t>Sammen med vores omverden definerer og deltager AAU i missioner, som bidrager til at løse de store globale udfordringer</a:t>
            </a:r>
          </a:p>
          <a:p>
            <a:pPr>
              <a:defRPr/>
            </a:pPr>
            <a:endParaRPr kumimoji="0" lang="en-US" sz="1200" b="0"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lvl="0">
              <a:defRPr/>
            </a:pPr>
            <a:r>
              <a:rPr lang="da-DK" sz="1600" b="1" spc="50" dirty="0">
                <a:solidFill>
                  <a:srgbClr val="4406E0"/>
                </a:solidFill>
                <a:latin typeface="Arial" panose="020B0604020202020204" pitchFamily="34" charset="0"/>
                <a:cs typeface="Arial" panose="020B0604020202020204" pitchFamily="34" charset="0"/>
              </a:rPr>
              <a:t>Årligt 500-600 forskningsaftaler</a:t>
            </a:r>
          </a:p>
          <a:p>
            <a:pPr lvl="0">
              <a:defRPr/>
            </a:pPr>
            <a:r>
              <a:rPr lang="da-DK" sz="1200" spc="50" dirty="0">
                <a:solidFill>
                  <a:srgbClr val="211A52"/>
                </a:solidFill>
                <a:latin typeface="Arial" panose="020B0604020202020204" pitchFamily="34" charset="0"/>
                <a:cs typeface="Arial" panose="020B0604020202020204" pitchFamily="34" charset="0"/>
              </a:rPr>
              <a:t>Med private virksomheder og offentlige organisationer i hele Danmark</a:t>
            </a:r>
            <a:endParaRPr lang="da-DK" sz="1600" spc="50" dirty="0">
              <a:solidFill>
                <a:srgbClr val="211A52"/>
              </a:solidFill>
              <a:latin typeface="Arial" panose="020B0604020202020204" pitchFamily="34" charset="0"/>
              <a:cs typeface="Arial" panose="020B0604020202020204" pitchFamily="34" charset="0"/>
            </a:endParaRPr>
          </a:p>
          <a:p>
            <a:pPr>
              <a:defRPr/>
            </a:pPr>
            <a:endParaRPr kumimoji="0" lang="en-US" sz="1200" b="0"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4406E0"/>
                </a:solidFill>
                <a:effectLst/>
                <a:uLnTx/>
                <a:uFillTx/>
                <a:latin typeface="Arial" panose="020B0604020202020204" pitchFamily="34" charset="0"/>
                <a:cs typeface="Arial" panose="020B0604020202020204" pitchFamily="34" charset="0"/>
              </a:rPr>
              <a:t>Talentudvikling</a:t>
            </a:r>
          </a:p>
          <a:p>
            <a:pPr>
              <a:defRPr/>
            </a:pPr>
            <a:r>
              <a:rPr lang="da-DK" sz="1200" dirty="0">
                <a:solidFill>
                  <a:srgbClr val="211A52"/>
                </a:solidFill>
                <a:latin typeface="Arial" panose="020B0604020202020204" pitchFamily="34" charset="0"/>
                <a:cs typeface="Arial" panose="020B0604020202020204" pitchFamily="34" charset="0"/>
              </a:rPr>
              <a:t>Talentprogrammet </a:t>
            </a:r>
            <a:r>
              <a:rPr lang="da-DK" sz="1200" i="1" dirty="0">
                <a:solidFill>
                  <a:srgbClr val="211A52"/>
                </a:solidFill>
                <a:latin typeface="Arial" panose="020B0604020202020204" pitchFamily="34" charset="0"/>
                <a:cs typeface="Arial" panose="020B0604020202020204" pitchFamily="34" charset="0"/>
              </a:rPr>
              <a:t>AAU Excellence</a:t>
            </a:r>
            <a:r>
              <a:rPr lang="da-DK" sz="1200" dirty="0">
                <a:solidFill>
                  <a:srgbClr val="211A52"/>
                </a:solidFill>
                <a:latin typeface="Arial" panose="020B0604020202020204" pitchFamily="34" charset="0"/>
                <a:cs typeface="Arial" panose="020B0604020202020204" pitchFamily="34" charset="0"/>
              </a:rPr>
              <a:t> modner næste generations topforskere og forskningsledere til udvikling af banebrydende og original forskning</a:t>
            </a:r>
          </a:p>
          <a:p>
            <a:pPr lvl="0">
              <a:defRPr/>
            </a:pPr>
            <a:endParaRPr lang="da-DK" sz="1600" b="1" spc="50" dirty="0">
              <a:solidFill>
                <a:srgbClr val="4406E0"/>
              </a:solidFill>
              <a:latin typeface="Arial" panose="020B0604020202020204" pitchFamily="34" charset="0"/>
              <a:cs typeface="Arial" panose="020B0604020202020204" pitchFamily="34" charset="0"/>
            </a:endParaRPr>
          </a:p>
        </p:txBody>
      </p:sp>
      <p:grpSp>
        <p:nvGrpSpPr>
          <p:cNvPr id="8" name="Grafik 13">
            <a:extLst>
              <a:ext uri="{FF2B5EF4-FFF2-40B4-BE49-F238E27FC236}">
                <a16:creationId xmlns:a16="http://schemas.microsoft.com/office/drawing/2014/main" id="{C8C1BBE8-1D57-F94D-739F-5BD4A77A36C7}"/>
              </a:ext>
            </a:extLst>
          </p:cNvPr>
          <p:cNvGrpSpPr/>
          <p:nvPr/>
        </p:nvGrpSpPr>
        <p:grpSpPr>
          <a:xfrm>
            <a:off x="245845" y="6455477"/>
            <a:ext cx="246022" cy="257486"/>
            <a:chOff x="2142439" y="566381"/>
            <a:chExt cx="630473" cy="659855"/>
          </a:xfrm>
          <a:solidFill>
            <a:schemeClr val="bg1"/>
          </a:solidFill>
        </p:grpSpPr>
        <p:sp>
          <p:nvSpPr>
            <p:cNvPr id="11" name="Kombinationstegning: figur 10">
              <a:extLst>
                <a:ext uri="{FF2B5EF4-FFF2-40B4-BE49-F238E27FC236}">
                  <a16:creationId xmlns:a16="http://schemas.microsoft.com/office/drawing/2014/main" id="{225D191C-BD7C-51A1-CE81-3C188401C6DF}"/>
                </a:ext>
              </a:extLst>
            </p:cNvPr>
            <p:cNvSpPr/>
            <p:nvPr/>
          </p:nvSpPr>
          <p:spPr>
            <a:xfrm>
              <a:off x="2531549" y="597472"/>
              <a:ext cx="241363" cy="595307"/>
            </a:xfrm>
            <a:custGeom>
              <a:avLst/>
              <a:gdLst>
                <a:gd name="connsiteX0" fmla="*/ 241297 w 241363"/>
                <a:gd name="connsiteY0" fmla="*/ 476075 h 595307"/>
                <a:gd name="connsiteX1" fmla="*/ 178329 w 241363"/>
                <a:gd name="connsiteY1" fmla="*/ 444591 h 595307"/>
                <a:gd name="connsiteX2" fmla="*/ 118647 w 241363"/>
                <a:gd name="connsiteY2" fmla="*/ 203694 h 595307"/>
                <a:gd name="connsiteX3" fmla="*/ 154732 w 241363"/>
                <a:gd name="connsiteY3" fmla="*/ 3286 h 595307"/>
                <a:gd name="connsiteX4" fmla="*/ 150066 w 241363"/>
                <a:gd name="connsiteY4" fmla="*/ 0 h 595307"/>
                <a:gd name="connsiteX5" fmla="*/ 55547 w 241363"/>
                <a:gd name="connsiteY5" fmla="*/ 222821 h 595307"/>
                <a:gd name="connsiteX6" fmla="*/ 103661 w 241363"/>
                <a:gd name="connsiteY6" fmla="*/ 595307 h 595307"/>
                <a:gd name="connsiteX7" fmla="*/ 241363 w 241363"/>
                <a:gd name="connsiteY7" fmla="*/ 476206 h 59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63" h="595307">
                  <a:moveTo>
                    <a:pt x="241297" y="476075"/>
                  </a:moveTo>
                  <a:cubicBezTo>
                    <a:pt x="224339" y="468385"/>
                    <a:pt x="207250" y="465098"/>
                    <a:pt x="178329" y="444591"/>
                  </a:cubicBezTo>
                  <a:cubicBezTo>
                    <a:pt x="104647" y="392336"/>
                    <a:pt x="71454" y="331800"/>
                    <a:pt x="118647" y="203694"/>
                  </a:cubicBezTo>
                  <a:cubicBezTo>
                    <a:pt x="145859" y="129815"/>
                    <a:pt x="156310" y="74997"/>
                    <a:pt x="154732" y="3286"/>
                  </a:cubicBezTo>
                  <a:cubicBezTo>
                    <a:pt x="153746" y="2563"/>
                    <a:pt x="150920" y="657"/>
                    <a:pt x="150066" y="0"/>
                  </a:cubicBezTo>
                  <a:cubicBezTo>
                    <a:pt x="135408" y="89129"/>
                    <a:pt x="110825" y="133035"/>
                    <a:pt x="55547" y="222821"/>
                  </a:cubicBezTo>
                  <a:cubicBezTo>
                    <a:pt x="-69601" y="425990"/>
                    <a:pt x="48054" y="550415"/>
                    <a:pt x="103661" y="595307"/>
                  </a:cubicBezTo>
                  <a:cubicBezTo>
                    <a:pt x="155127" y="570593"/>
                    <a:pt x="208959" y="527672"/>
                    <a:pt x="241363" y="476206"/>
                  </a:cubicBezTo>
                  <a:close/>
                </a:path>
              </a:pathLst>
            </a:custGeom>
            <a:grpFill/>
            <a:ln w="6559" cap="flat">
              <a:noFill/>
              <a:prstDash val="solid"/>
              <a:miter/>
            </a:ln>
          </p:spPr>
          <p:txBody>
            <a:bodyPr rtlCol="0" anchor="ctr"/>
            <a:lstStyle/>
            <a:p>
              <a:endParaRPr lang="da-DK">
                <a:solidFill>
                  <a:schemeClr val="bg1"/>
                </a:solidFill>
              </a:endParaRPr>
            </a:p>
          </p:txBody>
        </p:sp>
        <p:sp>
          <p:nvSpPr>
            <p:cNvPr id="13" name="Kombinationstegning: figur 12">
              <a:extLst>
                <a:ext uri="{FF2B5EF4-FFF2-40B4-BE49-F238E27FC236}">
                  <a16:creationId xmlns:a16="http://schemas.microsoft.com/office/drawing/2014/main" id="{BA072468-56A0-8E30-11CC-66723C615C88}"/>
                </a:ext>
              </a:extLst>
            </p:cNvPr>
            <p:cNvSpPr/>
            <p:nvPr/>
          </p:nvSpPr>
          <p:spPr>
            <a:xfrm>
              <a:off x="2305276" y="580383"/>
              <a:ext cx="353268" cy="645852"/>
            </a:xfrm>
            <a:custGeom>
              <a:avLst/>
              <a:gdLst>
                <a:gd name="connsiteX0" fmla="*/ 222533 w 353268"/>
                <a:gd name="connsiteY0" fmla="*/ 232878 h 645852"/>
                <a:gd name="connsiteX1" fmla="*/ 353268 w 353268"/>
                <a:gd name="connsiteY1" fmla="*/ 2498 h 645852"/>
                <a:gd name="connsiteX2" fmla="*/ 348602 w 353268"/>
                <a:gd name="connsiteY2" fmla="*/ 0 h 645852"/>
                <a:gd name="connsiteX3" fmla="*/ 130053 w 353268"/>
                <a:gd name="connsiteY3" fmla="*/ 229526 h 645852"/>
                <a:gd name="connsiteX4" fmla="*/ 25018 w 353268"/>
                <a:gd name="connsiteY4" fmla="*/ 608125 h 645852"/>
                <a:gd name="connsiteX5" fmla="*/ 181387 w 353268"/>
                <a:gd name="connsiteY5" fmla="*/ 645853 h 645852"/>
                <a:gd name="connsiteX6" fmla="*/ 216947 w 353268"/>
                <a:gd name="connsiteY6" fmla="*/ 644013 h 645852"/>
                <a:gd name="connsiteX7" fmla="*/ 222468 w 353268"/>
                <a:gd name="connsiteY7" fmla="*/ 232878 h 6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268" h="645852">
                  <a:moveTo>
                    <a:pt x="222533" y="232878"/>
                  </a:moveTo>
                  <a:cubicBezTo>
                    <a:pt x="309756" y="122650"/>
                    <a:pt x="345512" y="76509"/>
                    <a:pt x="353268" y="2498"/>
                  </a:cubicBezTo>
                  <a:cubicBezTo>
                    <a:pt x="352283" y="1972"/>
                    <a:pt x="349588" y="526"/>
                    <a:pt x="348602" y="0"/>
                  </a:cubicBezTo>
                  <a:cubicBezTo>
                    <a:pt x="325005" y="89457"/>
                    <a:pt x="276103" y="128566"/>
                    <a:pt x="130053" y="229526"/>
                  </a:cubicBezTo>
                  <a:cubicBezTo>
                    <a:pt x="-21715" y="334495"/>
                    <a:pt x="-16326" y="492704"/>
                    <a:pt x="25018" y="608125"/>
                  </a:cubicBezTo>
                  <a:cubicBezTo>
                    <a:pt x="71948" y="632181"/>
                    <a:pt x="125057" y="645853"/>
                    <a:pt x="181387" y="645853"/>
                  </a:cubicBezTo>
                  <a:cubicBezTo>
                    <a:pt x="193416" y="645853"/>
                    <a:pt x="205247" y="645196"/>
                    <a:pt x="216947" y="644013"/>
                  </a:cubicBezTo>
                  <a:cubicBezTo>
                    <a:pt x="112569" y="476995"/>
                    <a:pt x="120719" y="361509"/>
                    <a:pt x="222468" y="232878"/>
                  </a:cubicBezTo>
                  <a:close/>
                </a:path>
              </a:pathLst>
            </a:custGeom>
            <a:grpFill/>
            <a:ln w="6559" cap="flat">
              <a:noFill/>
              <a:prstDash val="solid"/>
              <a:miter/>
            </a:ln>
          </p:spPr>
          <p:txBody>
            <a:bodyPr rtlCol="0" anchor="ctr"/>
            <a:lstStyle/>
            <a:p>
              <a:endParaRPr lang="da-DK">
                <a:solidFill>
                  <a:schemeClr val="bg1"/>
                </a:solidFill>
              </a:endParaRPr>
            </a:p>
          </p:txBody>
        </p:sp>
        <p:sp>
          <p:nvSpPr>
            <p:cNvPr id="14" name="Kombinationstegning: figur 13">
              <a:extLst>
                <a:ext uri="{FF2B5EF4-FFF2-40B4-BE49-F238E27FC236}">
                  <a16:creationId xmlns:a16="http://schemas.microsoft.com/office/drawing/2014/main" id="{14841EA2-62C2-58D3-1439-2A66C87B044E}"/>
                </a:ext>
              </a:extLst>
            </p:cNvPr>
            <p:cNvSpPr/>
            <p:nvPr/>
          </p:nvSpPr>
          <p:spPr>
            <a:xfrm>
              <a:off x="2142439" y="566381"/>
              <a:ext cx="488170" cy="534772"/>
            </a:xfrm>
            <a:custGeom>
              <a:avLst/>
              <a:gdLst>
                <a:gd name="connsiteX0" fmla="*/ 325885 w 488170"/>
                <a:gd name="connsiteY0" fmla="*/ 163141 h 534772"/>
                <a:gd name="connsiteX1" fmla="*/ 488170 w 488170"/>
                <a:gd name="connsiteY1" fmla="*/ 2039 h 534772"/>
                <a:gd name="connsiteX2" fmla="*/ 483503 w 488170"/>
                <a:gd name="connsiteY2" fmla="*/ 2 h 534772"/>
                <a:gd name="connsiteX3" fmla="*/ 199488 w 488170"/>
                <a:gd name="connsiteY3" fmla="*/ 129619 h 534772"/>
                <a:gd name="connsiteX4" fmla="*/ 8020 w 488170"/>
                <a:gd name="connsiteY4" fmla="*/ 240504 h 534772"/>
                <a:gd name="connsiteX5" fmla="*/ 1 w 488170"/>
                <a:gd name="connsiteY5" fmla="*/ 314055 h 534772"/>
                <a:gd name="connsiteX6" fmla="*/ 79007 w 488170"/>
                <a:gd name="connsiteY6" fmla="*/ 534773 h 534772"/>
                <a:gd name="connsiteX7" fmla="*/ 325885 w 488170"/>
                <a:gd name="connsiteY7" fmla="*/ 163141 h 53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70" h="534772">
                  <a:moveTo>
                    <a:pt x="325885" y="163141"/>
                  </a:moveTo>
                  <a:cubicBezTo>
                    <a:pt x="424873" y="114107"/>
                    <a:pt x="468780" y="65205"/>
                    <a:pt x="488170" y="2039"/>
                  </a:cubicBezTo>
                  <a:cubicBezTo>
                    <a:pt x="487316" y="1645"/>
                    <a:pt x="483569" y="-64"/>
                    <a:pt x="483503" y="2"/>
                  </a:cubicBezTo>
                  <a:cubicBezTo>
                    <a:pt x="427437" y="96098"/>
                    <a:pt x="357830" y="103131"/>
                    <a:pt x="199488" y="129619"/>
                  </a:cubicBezTo>
                  <a:cubicBezTo>
                    <a:pt x="108519" y="144803"/>
                    <a:pt x="59026" y="184569"/>
                    <a:pt x="8020" y="240504"/>
                  </a:cubicBezTo>
                  <a:cubicBezTo>
                    <a:pt x="3287" y="260552"/>
                    <a:pt x="-65" y="292693"/>
                    <a:pt x="1" y="314055"/>
                  </a:cubicBezTo>
                  <a:cubicBezTo>
                    <a:pt x="132" y="396479"/>
                    <a:pt x="28264" y="474368"/>
                    <a:pt x="79007" y="534773"/>
                  </a:cubicBezTo>
                  <a:cubicBezTo>
                    <a:pt x="81834" y="276721"/>
                    <a:pt x="202249" y="224401"/>
                    <a:pt x="325885" y="163141"/>
                  </a:cubicBezTo>
                  <a:close/>
                </a:path>
              </a:pathLst>
            </a:custGeom>
            <a:grpFill/>
            <a:ln w="6559" cap="flat">
              <a:noFill/>
              <a:prstDash val="solid"/>
              <a:miter/>
            </a:ln>
          </p:spPr>
          <p:txBody>
            <a:bodyPr rtlCol="0" anchor="ctr"/>
            <a:lstStyle/>
            <a:p>
              <a:endParaRPr lang="da-DK">
                <a:solidFill>
                  <a:schemeClr val="bg1"/>
                </a:solidFill>
              </a:endParaRPr>
            </a:p>
          </p:txBody>
        </p:sp>
      </p:grpSp>
      <p:sp>
        <p:nvSpPr>
          <p:cNvPr id="15" name="Pladsholder til dato 3">
            <a:extLst>
              <a:ext uri="{FF2B5EF4-FFF2-40B4-BE49-F238E27FC236}">
                <a16:creationId xmlns:a16="http://schemas.microsoft.com/office/drawing/2014/main" id="{9525A441-B6B5-19E4-B284-38A367C7E8A8}"/>
              </a:ext>
            </a:extLst>
          </p:cNvPr>
          <p:cNvSpPr txBox="1">
            <a:spLocks/>
          </p:cNvSpPr>
          <p:nvPr/>
        </p:nvSpPr>
        <p:spPr>
          <a:xfrm>
            <a:off x="564835" y="6426116"/>
            <a:ext cx="179057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700" b="1" spc="60" baseline="0" dirty="0">
                <a:solidFill>
                  <a:schemeClr val="bg1"/>
                </a:solidFill>
                <a:latin typeface="Barlow" panose="00000500000000000000" pitchFamily="2" charset="0"/>
                <a:cs typeface="Arial" panose="020B0604020202020204" pitchFamily="34" charset="0"/>
              </a:rPr>
              <a:t>AALBORG </a:t>
            </a:r>
          </a:p>
          <a:p>
            <a:r>
              <a:rPr lang="da-DK" sz="700" b="1" spc="60" baseline="0" dirty="0">
                <a:solidFill>
                  <a:schemeClr val="bg1"/>
                </a:solidFill>
                <a:latin typeface="Barlow" panose="00000500000000000000" pitchFamily="2" charset="0"/>
                <a:cs typeface="Arial" panose="020B0604020202020204" pitchFamily="34" charset="0"/>
              </a:rPr>
              <a:t>UNIVERSITET</a:t>
            </a:r>
          </a:p>
        </p:txBody>
      </p:sp>
      <p:sp>
        <p:nvSpPr>
          <p:cNvPr id="17" name="Pladsholder til dato 3">
            <a:extLst>
              <a:ext uri="{FF2B5EF4-FFF2-40B4-BE49-F238E27FC236}">
                <a16:creationId xmlns:a16="http://schemas.microsoft.com/office/drawing/2014/main" id="{310EB40C-FB01-CAFD-DC13-B1CEDCC4124A}"/>
              </a:ext>
            </a:extLst>
          </p:cNvPr>
          <p:cNvSpPr txBox="1">
            <a:spLocks/>
          </p:cNvSpPr>
          <p:nvPr/>
        </p:nvSpPr>
        <p:spPr>
          <a:xfrm>
            <a:off x="9185275" y="6492875"/>
            <a:ext cx="2743200" cy="365125"/>
          </a:xfrm>
          <a:prstGeom prst="rect">
            <a:avLst/>
          </a:prstGeom>
        </p:spPr>
        <p:txBody>
          <a:bodyPr lIns="72000" tIns="0" rIns="0"/>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13283D-7762-40B0-95C3-9321FEFED815}" type="slidenum">
              <a:rPr lang="da-DK" sz="700" b="1" smtClean="0">
                <a:solidFill>
                  <a:schemeClr val="bg1"/>
                </a:solidFill>
                <a:latin typeface="Arial" panose="020B0604020202020204" pitchFamily="34" charset="0"/>
                <a:cs typeface="Arial" panose="020B0604020202020204" pitchFamily="34" charset="0"/>
              </a:rPr>
              <a:t>8</a:t>
            </a:fld>
            <a:endParaRPr lang="da-DK" sz="700" b="1" dirty="0">
              <a:solidFill>
                <a:schemeClr val="bg1"/>
              </a:solidFill>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765337EF-8853-3571-9F11-59ADBD2EA42D}"/>
              </a:ext>
            </a:extLst>
          </p:cNvPr>
          <p:cNvPicPr>
            <a:picLocks noChangeAspect="1"/>
          </p:cNvPicPr>
          <p:nvPr/>
        </p:nvPicPr>
        <p:blipFill>
          <a:blip r:embed="rId3">
            <a:extLst>
              <a:ext uri="{28A0092B-C50C-407E-A947-70E740481C1C}">
                <a14:useLocalDpi xmlns:a14="http://schemas.microsoft.com/office/drawing/2010/main" val="0"/>
              </a:ext>
            </a:extLst>
          </a:blip>
          <a:srcRect t="24304" b="24304"/>
          <a:stretch/>
        </p:blipFill>
        <p:spPr>
          <a:xfrm>
            <a:off x="0" y="3403600"/>
            <a:ext cx="12192000" cy="3516314"/>
          </a:xfrm>
          <a:prstGeom prst="rect">
            <a:avLst/>
          </a:prstGeom>
        </p:spPr>
      </p:pic>
      <p:grpSp>
        <p:nvGrpSpPr>
          <p:cNvPr id="4" name="Grafik 13">
            <a:extLst>
              <a:ext uri="{FF2B5EF4-FFF2-40B4-BE49-F238E27FC236}">
                <a16:creationId xmlns:a16="http://schemas.microsoft.com/office/drawing/2014/main" id="{ABE0AAAF-40DD-349A-D5C3-8D232E974918}"/>
              </a:ext>
            </a:extLst>
          </p:cNvPr>
          <p:cNvGrpSpPr/>
          <p:nvPr/>
        </p:nvGrpSpPr>
        <p:grpSpPr>
          <a:xfrm>
            <a:off x="398245" y="6607877"/>
            <a:ext cx="246022" cy="257486"/>
            <a:chOff x="2142439" y="566381"/>
            <a:chExt cx="630473" cy="659855"/>
          </a:xfrm>
          <a:solidFill>
            <a:schemeClr val="bg1"/>
          </a:solidFill>
        </p:grpSpPr>
        <p:sp>
          <p:nvSpPr>
            <p:cNvPr id="5" name="Kombinationstegning: figur 4">
              <a:extLst>
                <a:ext uri="{FF2B5EF4-FFF2-40B4-BE49-F238E27FC236}">
                  <a16:creationId xmlns:a16="http://schemas.microsoft.com/office/drawing/2014/main" id="{AAB78F12-5175-76A1-C0DF-F91821FB54EF}"/>
                </a:ext>
              </a:extLst>
            </p:cNvPr>
            <p:cNvSpPr/>
            <p:nvPr/>
          </p:nvSpPr>
          <p:spPr>
            <a:xfrm>
              <a:off x="2531549" y="597472"/>
              <a:ext cx="241363" cy="595307"/>
            </a:xfrm>
            <a:custGeom>
              <a:avLst/>
              <a:gdLst>
                <a:gd name="connsiteX0" fmla="*/ 241297 w 241363"/>
                <a:gd name="connsiteY0" fmla="*/ 476075 h 595307"/>
                <a:gd name="connsiteX1" fmla="*/ 178329 w 241363"/>
                <a:gd name="connsiteY1" fmla="*/ 444591 h 595307"/>
                <a:gd name="connsiteX2" fmla="*/ 118647 w 241363"/>
                <a:gd name="connsiteY2" fmla="*/ 203694 h 595307"/>
                <a:gd name="connsiteX3" fmla="*/ 154732 w 241363"/>
                <a:gd name="connsiteY3" fmla="*/ 3286 h 595307"/>
                <a:gd name="connsiteX4" fmla="*/ 150066 w 241363"/>
                <a:gd name="connsiteY4" fmla="*/ 0 h 595307"/>
                <a:gd name="connsiteX5" fmla="*/ 55547 w 241363"/>
                <a:gd name="connsiteY5" fmla="*/ 222821 h 595307"/>
                <a:gd name="connsiteX6" fmla="*/ 103661 w 241363"/>
                <a:gd name="connsiteY6" fmla="*/ 595307 h 595307"/>
                <a:gd name="connsiteX7" fmla="*/ 241363 w 241363"/>
                <a:gd name="connsiteY7" fmla="*/ 476206 h 59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63" h="595307">
                  <a:moveTo>
                    <a:pt x="241297" y="476075"/>
                  </a:moveTo>
                  <a:cubicBezTo>
                    <a:pt x="224339" y="468385"/>
                    <a:pt x="207250" y="465098"/>
                    <a:pt x="178329" y="444591"/>
                  </a:cubicBezTo>
                  <a:cubicBezTo>
                    <a:pt x="104647" y="392336"/>
                    <a:pt x="71454" y="331800"/>
                    <a:pt x="118647" y="203694"/>
                  </a:cubicBezTo>
                  <a:cubicBezTo>
                    <a:pt x="145859" y="129815"/>
                    <a:pt x="156310" y="74997"/>
                    <a:pt x="154732" y="3286"/>
                  </a:cubicBezTo>
                  <a:cubicBezTo>
                    <a:pt x="153746" y="2563"/>
                    <a:pt x="150920" y="657"/>
                    <a:pt x="150066" y="0"/>
                  </a:cubicBezTo>
                  <a:cubicBezTo>
                    <a:pt x="135408" y="89129"/>
                    <a:pt x="110825" y="133035"/>
                    <a:pt x="55547" y="222821"/>
                  </a:cubicBezTo>
                  <a:cubicBezTo>
                    <a:pt x="-69601" y="425990"/>
                    <a:pt x="48054" y="550415"/>
                    <a:pt x="103661" y="595307"/>
                  </a:cubicBezTo>
                  <a:cubicBezTo>
                    <a:pt x="155127" y="570593"/>
                    <a:pt x="208959" y="527672"/>
                    <a:pt x="241363" y="476206"/>
                  </a:cubicBezTo>
                  <a:close/>
                </a:path>
              </a:pathLst>
            </a:custGeom>
            <a:grpFill/>
            <a:ln w="6559" cap="flat">
              <a:noFill/>
              <a:prstDash val="solid"/>
              <a:miter/>
            </a:ln>
          </p:spPr>
          <p:txBody>
            <a:bodyPr rtlCol="0" anchor="ctr"/>
            <a:lstStyle/>
            <a:p>
              <a:endParaRPr lang="da-DK">
                <a:solidFill>
                  <a:schemeClr val="bg1"/>
                </a:solidFill>
              </a:endParaRPr>
            </a:p>
          </p:txBody>
        </p:sp>
        <p:sp>
          <p:nvSpPr>
            <p:cNvPr id="6" name="Kombinationstegning: figur 5">
              <a:extLst>
                <a:ext uri="{FF2B5EF4-FFF2-40B4-BE49-F238E27FC236}">
                  <a16:creationId xmlns:a16="http://schemas.microsoft.com/office/drawing/2014/main" id="{61ECCB2A-D83E-6FA3-44B3-88AB05645015}"/>
                </a:ext>
              </a:extLst>
            </p:cNvPr>
            <p:cNvSpPr/>
            <p:nvPr/>
          </p:nvSpPr>
          <p:spPr>
            <a:xfrm>
              <a:off x="2305276" y="580383"/>
              <a:ext cx="353268" cy="645852"/>
            </a:xfrm>
            <a:custGeom>
              <a:avLst/>
              <a:gdLst>
                <a:gd name="connsiteX0" fmla="*/ 222533 w 353268"/>
                <a:gd name="connsiteY0" fmla="*/ 232878 h 645852"/>
                <a:gd name="connsiteX1" fmla="*/ 353268 w 353268"/>
                <a:gd name="connsiteY1" fmla="*/ 2498 h 645852"/>
                <a:gd name="connsiteX2" fmla="*/ 348602 w 353268"/>
                <a:gd name="connsiteY2" fmla="*/ 0 h 645852"/>
                <a:gd name="connsiteX3" fmla="*/ 130053 w 353268"/>
                <a:gd name="connsiteY3" fmla="*/ 229526 h 645852"/>
                <a:gd name="connsiteX4" fmla="*/ 25018 w 353268"/>
                <a:gd name="connsiteY4" fmla="*/ 608125 h 645852"/>
                <a:gd name="connsiteX5" fmla="*/ 181387 w 353268"/>
                <a:gd name="connsiteY5" fmla="*/ 645853 h 645852"/>
                <a:gd name="connsiteX6" fmla="*/ 216947 w 353268"/>
                <a:gd name="connsiteY6" fmla="*/ 644013 h 645852"/>
                <a:gd name="connsiteX7" fmla="*/ 222468 w 353268"/>
                <a:gd name="connsiteY7" fmla="*/ 232878 h 64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268" h="645852">
                  <a:moveTo>
                    <a:pt x="222533" y="232878"/>
                  </a:moveTo>
                  <a:cubicBezTo>
                    <a:pt x="309756" y="122650"/>
                    <a:pt x="345512" y="76509"/>
                    <a:pt x="353268" y="2498"/>
                  </a:cubicBezTo>
                  <a:cubicBezTo>
                    <a:pt x="352283" y="1972"/>
                    <a:pt x="349588" y="526"/>
                    <a:pt x="348602" y="0"/>
                  </a:cubicBezTo>
                  <a:cubicBezTo>
                    <a:pt x="325005" y="89457"/>
                    <a:pt x="276103" y="128566"/>
                    <a:pt x="130053" y="229526"/>
                  </a:cubicBezTo>
                  <a:cubicBezTo>
                    <a:pt x="-21715" y="334495"/>
                    <a:pt x="-16326" y="492704"/>
                    <a:pt x="25018" y="608125"/>
                  </a:cubicBezTo>
                  <a:cubicBezTo>
                    <a:pt x="71948" y="632181"/>
                    <a:pt x="125057" y="645853"/>
                    <a:pt x="181387" y="645853"/>
                  </a:cubicBezTo>
                  <a:cubicBezTo>
                    <a:pt x="193416" y="645853"/>
                    <a:pt x="205247" y="645196"/>
                    <a:pt x="216947" y="644013"/>
                  </a:cubicBezTo>
                  <a:cubicBezTo>
                    <a:pt x="112569" y="476995"/>
                    <a:pt x="120719" y="361509"/>
                    <a:pt x="222468" y="232878"/>
                  </a:cubicBezTo>
                  <a:close/>
                </a:path>
              </a:pathLst>
            </a:custGeom>
            <a:grpFill/>
            <a:ln w="6559" cap="flat">
              <a:noFill/>
              <a:prstDash val="solid"/>
              <a:miter/>
            </a:ln>
          </p:spPr>
          <p:txBody>
            <a:bodyPr rtlCol="0" anchor="ctr"/>
            <a:lstStyle/>
            <a:p>
              <a:endParaRPr lang="da-DK">
                <a:solidFill>
                  <a:schemeClr val="bg1"/>
                </a:solidFill>
              </a:endParaRPr>
            </a:p>
          </p:txBody>
        </p:sp>
        <p:sp>
          <p:nvSpPr>
            <p:cNvPr id="10" name="Kombinationstegning: figur 9">
              <a:extLst>
                <a:ext uri="{FF2B5EF4-FFF2-40B4-BE49-F238E27FC236}">
                  <a16:creationId xmlns:a16="http://schemas.microsoft.com/office/drawing/2014/main" id="{EEE6EABB-9517-3547-53C7-2C3C13438500}"/>
                </a:ext>
              </a:extLst>
            </p:cNvPr>
            <p:cNvSpPr/>
            <p:nvPr/>
          </p:nvSpPr>
          <p:spPr>
            <a:xfrm>
              <a:off x="2142439" y="566381"/>
              <a:ext cx="488170" cy="534772"/>
            </a:xfrm>
            <a:custGeom>
              <a:avLst/>
              <a:gdLst>
                <a:gd name="connsiteX0" fmla="*/ 325885 w 488170"/>
                <a:gd name="connsiteY0" fmla="*/ 163141 h 534772"/>
                <a:gd name="connsiteX1" fmla="*/ 488170 w 488170"/>
                <a:gd name="connsiteY1" fmla="*/ 2039 h 534772"/>
                <a:gd name="connsiteX2" fmla="*/ 483503 w 488170"/>
                <a:gd name="connsiteY2" fmla="*/ 2 h 534772"/>
                <a:gd name="connsiteX3" fmla="*/ 199488 w 488170"/>
                <a:gd name="connsiteY3" fmla="*/ 129619 h 534772"/>
                <a:gd name="connsiteX4" fmla="*/ 8020 w 488170"/>
                <a:gd name="connsiteY4" fmla="*/ 240504 h 534772"/>
                <a:gd name="connsiteX5" fmla="*/ 1 w 488170"/>
                <a:gd name="connsiteY5" fmla="*/ 314055 h 534772"/>
                <a:gd name="connsiteX6" fmla="*/ 79007 w 488170"/>
                <a:gd name="connsiteY6" fmla="*/ 534773 h 534772"/>
                <a:gd name="connsiteX7" fmla="*/ 325885 w 488170"/>
                <a:gd name="connsiteY7" fmla="*/ 163141 h 53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170" h="534772">
                  <a:moveTo>
                    <a:pt x="325885" y="163141"/>
                  </a:moveTo>
                  <a:cubicBezTo>
                    <a:pt x="424873" y="114107"/>
                    <a:pt x="468780" y="65205"/>
                    <a:pt x="488170" y="2039"/>
                  </a:cubicBezTo>
                  <a:cubicBezTo>
                    <a:pt x="487316" y="1645"/>
                    <a:pt x="483569" y="-64"/>
                    <a:pt x="483503" y="2"/>
                  </a:cubicBezTo>
                  <a:cubicBezTo>
                    <a:pt x="427437" y="96098"/>
                    <a:pt x="357830" y="103131"/>
                    <a:pt x="199488" y="129619"/>
                  </a:cubicBezTo>
                  <a:cubicBezTo>
                    <a:pt x="108519" y="144803"/>
                    <a:pt x="59026" y="184569"/>
                    <a:pt x="8020" y="240504"/>
                  </a:cubicBezTo>
                  <a:cubicBezTo>
                    <a:pt x="3287" y="260552"/>
                    <a:pt x="-65" y="292693"/>
                    <a:pt x="1" y="314055"/>
                  </a:cubicBezTo>
                  <a:cubicBezTo>
                    <a:pt x="132" y="396479"/>
                    <a:pt x="28264" y="474368"/>
                    <a:pt x="79007" y="534773"/>
                  </a:cubicBezTo>
                  <a:cubicBezTo>
                    <a:pt x="81834" y="276721"/>
                    <a:pt x="202249" y="224401"/>
                    <a:pt x="325885" y="163141"/>
                  </a:cubicBezTo>
                  <a:close/>
                </a:path>
              </a:pathLst>
            </a:custGeom>
            <a:grpFill/>
            <a:ln w="6559" cap="flat">
              <a:noFill/>
              <a:prstDash val="solid"/>
              <a:miter/>
            </a:ln>
          </p:spPr>
          <p:txBody>
            <a:bodyPr rtlCol="0" anchor="ctr"/>
            <a:lstStyle/>
            <a:p>
              <a:endParaRPr lang="da-DK">
                <a:solidFill>
                  <a:schemeClr val="bg1"/>
                </a:solidFill>
              </a:endParaRPr>
            </a:p>
          </p:txBody>
        </p:sp>
      </p:grpSp>
      <p:sp>
        <p:nvSpPr>
          <p:cNvPr id="12" name="Pladsholder til dato 3">
            <a:extLst>
              <a:ext uri="{FF2B5EF4-FFF2-40B4-BE49-F238E27FC236}">
                <a16:creationId xmlns:a16="http://schemas.microsoft.com/office/drawing/2014/main" id="{029CC6FA-E548-EC1E-2A96-B7D244DDD539}"/>
              </a:ext>
            </a:extLst>
          </p:cNvPr>
          <p:cNvSpPr txBox="1">
            <a:spLocks/>
          </p:cNvSpPr>
          <p:nvPr/>
        </p:nvSpPr>
        <p:spPr>
          <a:xfrm>
            <a:off x="717235" y="6578516"/>
            <a:ext cx="179057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700" b="1" spc="60" baseline="0" dirty="0">
                <a:solidFill>
                  <a:schemeClr val="bg1"/>
                </a:solidFill>
                <a:latin typeface="Barlow" panose="00000500000000000000" pitchFamily="2" charset="0"/>
                <a:cs typeface="Arial" panose="020B0604020202020204" pitchFamily="34" charset="0"/>
              </a:rPr>
              <a:t>AALBORG </a:t>
            </a:r>
          </a:p>
          <a:p>
            <a:r>
              <a:rPr lang="da-DK" sz="700" b="1" spc="60" baseline="0" dirty="0">
                <a:solidFill>
                  <a:schemeClr val="bg1"/>
                </a:solidFill>
                <a:latin typeface="Barlow" panose="00000500000000000000" pitchFamily="2" charset="0"/>
                <a:cs typeface="Arial" panose="020B0604020202020204" pitchFamily="34" charset="0"/>
              </a:rPr>
              <a:t>UNIVERSITET</a:t>
            </a:r>
          </a:p>
        </p:txBody>
      </p:sp>
    </p:spTree>
    <p:extLst>
      <p:ext uri="{BB962C8B-B14F-4D97-AF65-F5344CB8AC3E}">
        <p14:creationId xmlns:p14="http://schemas.microsoft.com/office/powerpoint/2010/main" val="284455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47005-2DD6-DF0D-78A7-653AAC0962F9}"/>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49E19DF3-7451-7736-0488-759C19B6145D}"/>
              </a:ext>
            </a:extLst>
          </p:cNvPr>
          <p:cNvSpPr/>
          <p:nvPr/>
        </p:nvSpPr>
        <p:spPr>
          <a:xfrm>
            <a:off x="0" y="3518904"/>
            <a:ext cx="12192000" cy="280507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dirty="0"/>
          </a:p>
        </p:txBody>
      </p:sp>
      <p:sp>
        <p:nvSpPr>
          <p:cNvPr id="2" name="Tekstfelt 1">
            <a:extLst>
              <a:ext uri="{FF2B5EF4-FFF2-40B4-BE49-F238E27FC236}">
                <a16:creationId xmlns:a16="http://schemas.microsoft.com/office/drawing/2014/main" id="{563790D4-2EBD-989D-08C2-81CF9299D9D0}"/>
              </a:ext>
            </a:extLst>
          </p:cNvPr>
          <p:cNvSpPr txBox="1"/>
          <p:nvPr/>
        </p:nvSpPr>
        <p:spPr>
          <a:xfrm>
            <a:off x="150054" y="203506"/>
            <a:ext cx="5510974" cy="1323439"/>
          </a:xfrm>
          <a:prstGeom prst="rect">
            <a:avLst/>
          </a:prstGeom>
          <a:noFill/>
        </p:spPr>
        <p:txBody>
          <a:bodyPr wrap="square" rtlCol="0">
            <a:spAutoFit/>
          </a:bodyPr>
          <a:lstStyle/>
          <a:p>
            <a:r>
              <a:rPr lang="da-DK" sz="4000" b="1" spc="110" dirty="0">
                <a:solidFill>
                  <a:srgbClr val="211A52"/>
                </a:solidFill>
                <a:latin typeface="Arial" panose="020B0604020202020204" pitchFamily="34" charset="0"/>
                <a:cs typeface="Arial" panose="020B0604020202020204" pitchFamily="34" charset="0"/>
              </a:rPr>
              <a:t>Missionsdrevet universitet</a:t>
            </a:r>
            <a:endParaRPr lang="da-DK" sz="4800" b="1" spc="110" dirty="0">
              <a:solidFill>
                <a:srgbClr val="211A52"/>
              </a:solidFill>
              <a:latin typeface="Arial" panose="020B0604020202020204" pitchFamily="34" charset="0"/>
              <a:cs typeface="Arial" panose="020B0604020202020204" pitchFamily="34" charset="0"/>
            </a:endParaRPr>
          </a:p>
        </p:txBody>
      </p:sp>
      <p:sp>
        <p:nvSpPr>
          <p:cNvPr id="5" name="TextBox 32">
            <a:extLst>
              <a:ext uri="{FF2B5EF4-FFF2-40B4-BE49-F238E27FC236}">
                <a16:creationId xmlns:a16="http://schemas.microsoft.com/office/drawing/2014/main" id="{1B13683E-DDE8-E9D9-50D4-08AD4791FDAE}"/>
              </a:ext>
            </a:extLst>
          </p:cNvPr>
          <p:cNvSpPr txBox="1"/>
          <p:nvPr/>
        </p:nvSpPr>
        <p:spPr>
          <a:xfrm>
            <a:off x="1992934" y="4368381"/>
            <a:ext cx="1999002" cy="338554"/>
          </a:xfrm>
          <a:prstGeom prst="rect">
            <a:avLst/>
          </a:prstGeom>
        </p:spPr>
        <p:txBody>
          <a:bodyPr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PARTNERSKABER</a:t>
            </a:r>
          </a:p>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MED OMVERDEN</a:t>
            </a:r>
          </a:p>
        </p:txBody>
      </p:sp>
      <p:sp>
        <p:nvSpPr>
          <p:cNvPr id="12" name="TextBox 5">
            <a:extLst>
              <a:ext uri="{FF2B5EF4-FFF2-40B4-BE49-F238E27FC236}">
                <a16:creationId xmlns:a16="http://schemas.microsoft.com/office/drawing/2014/main" id="{577F6C0B-1B78-E57D-9B9C-EC66BB742924}"/>
              </a:ext>
            </a:extLst>
          </p:cNvPr>
          <p:cNvSpPr txBox="1"/>
          <p:nvPr/>
        </p:nvSpPr>
        <p:spPr>
          <a:xfrm>
            <a:off x="10743823" y="4762750"/>
            <a:ext cx="2808287" cy="507831"/>
          </a:xfrm>
          <a:prstGeom prst="rect">
            <a:avLst/>
          </a:prstGeom>
        </p:spPr>
        <p:txBody>
          <a:bodyPr wrap="square"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rPr>
              <a:t>ACCELERATION </a:t>
            </a:r>
            <a:b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rPr>
            </a:b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rPr>
              <a:t>AF IMPACT</a:t>
            </a:r>
          </a:p>
          <a:p>
            <a:pPr marL="0" marR="0" lvl="0" indent="0" defTabSz="91433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a:cs typeface="Arial" panose="020B0604020202020204" pitchFamily="34" charset="0"/>
              <a:sym typeface="Avenir"/>
            </a:endParaRPr>
          </a:p>
        </p:txBody>
      </p:sp>
      <p:sp>
        <p:nvSpPr>
          <p:cNvPr id="15" name="TextBox 32">
            <a:extLst>
              <a:ext uri="{FF2B5EF4-FFF2-40B4-BE49-F238E27FC236}">
                <a16:creationId xmlns:a16="http://schemas.microsoft.com/office/drawing/2014/main" id="{DC385909-4D94-8AFF-B03D-F1F73325CA7C}"/>
              </a:ext>
            </a:extLst>
          </p:cNvPr>
          <p:cNvSpPr txBox="1"/>
          <p:nvPr/>
        </p:nvSpPr>
        <p:spPr>
          <a:xfrm>
            <a:off x="7915756" y="4962020"/>
            <a:ext cx="1999002" cy="338554"/>
          </a:xfrm>
          <a:prstGeom prst="rect">
            <a:avLst/>
          </a:prstGeom>
        </p:spPr>
        <p:txBody>
          <a:bodyPr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KAPACITETS-</a:t>
            </a:r>
          </a:p>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OPBYGNING</a:t>
            </a:r>
          </a:p>
        </p:txBody>
      </p:sp>
      <p:sp>
        <p:nvSpPr>
          <p:cNvPr id="16" name="TextBox 32">
            <a:extLst>
              <a:ext uri="{FF2B5EF4-FFF2-40B4-BE49-F238E27FC236}">
                <a16:creationId xmlns:a16="http://schemas.microsoft.com/office/drawing/2014/main" id="{A5A4AEEC-3417-0B4D-7510-4E732EE6EE77}"/>
              </a:ext>
            </a:extLst>
          </p:cNvPr>
          <p:cNvSpPr txBox="1"/>
          <p:nvPr/>
        </p:nvSpPr>
        <p:spPr>
          <a:xfrm>
            <a:off x="4389693" y="4945022"/>
            <a:ext cx="2245288" cy="338554"/>
          </a:xfrm>
          <a:prstGeom prst="rect">
            <a:avLst/>
          </a:prstGeom>
        </p:spPr>
        <p:txBody>
          <a:bodyPr wrap="square" lIns="0" tIns="0" rIns="0" bIns="0" rtlCol="0" anchor="t">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TVÆRVIDENSKABELIGT SAMARBEJDE</a:t>
            </a:r>
          </a:p>
        </p:txBody>
      </p:sp>
      <p:sp>
        <p:nvSpPr>
          <p:cNvPr id="17" name="TextBox 32">
            <a:extLst>
              <a:ext uri="{FF2B5EF4-FFF2-40B4-BE49-F238E27FC236}">
                <a16:creationId xmlns:a16="http://schemas.microsoft.com/office/drawing/2014/main" id="{972108B4-472E-8349-EDB4-62313F90F5B4}"/>
              </a:ext>
            </a:extLst>
          </p:cNvPr>
          <p:cNvSpPr txBox="1"/>
          <p:nvPr/>
        </p:nvSpPr>
        <p:spPr>
          <a:xfrm>
            <a:off x="5661028" y="4437476"/>
            <a:ext cx="1999002" cy="338554"/>
          </a:xfrm>
          <a:prstGeom prst="rect">
            <a:avLst/>
          </a:prstGeom>
        </p:spPr>
        <p:txBody>
          <a:bodyPr lIns="0" tIns="0" rIns="0" bIns="0" rtlCol="0" anchor="t">
            <a:spAutoFit/>
          </a:bodyPr>
          <a:lstStyle/>
          <a:p>
            <a:pPr defTabSz="914330">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Avenir Bold"/>
                <a:cs typeface="Arial" panose="020B0604020202020204" pitchFamily="34" charset="0"/>
                <a:sym typeface="Avenir Bold"/>
              </a:rPr>
              <a:t>AGIL </a:t>
            </a:r>
            <a:r>
              <a:rPr lang="en-US" sz="1100" b="1" dirty="0">
                <a:solidFill>
                  <a:srgbClr val="002060"/>
                </a:solidFill>
                <a:latin typeface="Arial" panose="020B0604020202020204" pitchFamily="34" charset="0"/>
                <a:ea typeface="Avenir Bold"/>
                <a:cs typeface="Arial" panose="020B0604020202020204" pitchFamily="34" charset="0"/>
                <a:sym typeface="Avenir Bold"/>
              </a:rPr>
              <a:t>PROJEKT-</a:t>
            </a:r>
            <a:endParaRPr lang="en-US" sz="1100" dirty="0">
              <a:solidFill>
                <a:srgbClr val="002060"/>
              </a:solidFill>
              <a:latin typeface="Arial" panose="020B0604020202020204" pitchFamily="34" charset="0"/>
              <a:cs typeface="Arial" panose="020B0604020202020204" pitchFamily="34" charset="0"/>
              <a:sym typeface="Avenir Bold"/>
            </a:endParaRPr>
          </a:p>
          <a:p>
            <a:pPr marL="0" marR="0" lvl="0" indent="0" defTabSz="914330">
              <a:lnSpc>
                <a:spcPct val="100000"/>
              </a:lnSpc>
              <a:spcBef>
                <a:spcPts val="0"/>
              </a:spcBef>
              <a:spcAft>
                <a:spcPts val="0"/>
              </a:spcAft>
              <a:buClrTx/>
              <a:buSzTx/>
              <a:buFontTx/>
              <a:buNone/>
              <a:tabLst/>
              <a:defRPr/>
            </a:pPr>
            <a:r>
              <a:rPr lang="en-US" sz="1100" b="1" dirty="0">
                <a:solidFill>
                  <a:srgbClr val="002060"/>
                </a:solidFill>
                <a:latin typeface="Arial" panose="020B0604020202020204" pitchFamily="34" charset="0"/>
                <a:ea typeface="Avenir Bold"/>
                <a:cs typeface="Arial" panose="020B0604020202020204" pitchFamily="34" charset="0"/>
                <a:sym typeface="Avenir Bold"/>
              </a:rPr>
              <a:t>STYRING</a:t>
            </a:r>
            <a:endParaRPr lang="en-US" sz="1100" dirty="0">
              <a:solidFill>
                <a:srgbClr val="002060"/>
              </a:solidFill>
              <a:latin typeface="Arial" panose="020B0604020202020204" pitchFamily="34" charset="0"/>
              <a:cs typeface="Arial" panose="020B0604020202020204" pitchFamily="34" charset="0"/>
            </a:endParaRPr>
          </a:p>
        </p:txBody>
      </p:sp>
      <p:sp>
        <p:nvSpPr>
          <p:cNvPr id="21" name="Tekstfelt 20">
            <a:extLst>
              <a:ext uri="{FF2B5EF4-FFF2-40B4-BE49-F238E27FC236}">
                <a16:creationId xmlns:a16="http://schemas.microsoft.com/office/drawing/2014/main" id="{824AE21E-EB40-DABE-5377-CFAF1179E40F}"/>
              </a:ext>
            </a:extLst>
          </p:cNvPr>
          <p:cNvSpPr txBox="1"/>
          <p:nvPr/>
        </p:nvSpPr>
        <p:spPr>
          <a:xfrm>
            <a:off x="162580" y="1846929"/>
            <a:ext cx="5248664" cy="1021883"/>
          </a:xfrm>
          <a:prstGeom prst="rect">
            <a:avLst/>
          </a:prstGeom>
          <a:noFill/>
        </p:spPr>
        <p:txBody>
          <a:bodyPr wrap="square" rIns="90000" rtlCol="0">
            <a:spAutoFit/>
          </a:bodyPr>
          <a:lstStyle/>
          <a:p>
            <a:pPr>
              <a:lnSpc>
                <a:spcPct val="110000"/>
              </a:lnSpc>
            </a:pPr>
            <a:r>
              <a:rPr lang="da-DK" sz="1400" dirty="0">
                <a:solidFill>
                  <a:srgbClr val="211A52"/>
                </a:solidFill>
                <a:latin typeface="Arial" panose="020B0604020202020204" pitchFamily="34" charset="0"/>
                <a:cs typeface="Arial" panose="020B0604020202020204" pitchFamily="34" charset="0"/>
              </a:rPr>
              <a:t>Gennem en missionsdrevet tilgang til forskning samskaber AAU løsninger i partnerskaber med industrien, civilsamfundet og offentlige organisationer for at facilitere bæredygtig samfundsforandring</a:t>
            </a:r>
          </a:p>
        </p:txBody>
      </p:sp>
      <p:cxnSp>
        <p:nvCxnSpPr>
          <p:cNvPr id="4" name="Lige forbindelse 3">
            <a:extLst>
              <a:ext uri="{FF2B5EF4-FFF2-40B4-BE49-F238E27FC236}">
                <a16:creationId xmlns:a16="http://schemas.microsoft.com/office/drawing/2014/main" id="{EDBD921E-84E4-1B0C-7619-E86A7D849F63}"/>
              </a:ext>
            </a:extLst>
          </p:cNvPr>
          <p:cNvCxnSpPr>
            <a:cxnSpLocks/>
          </p:cNvCxnSpPr>
          <p:nvPr/>
        </p:nvCxnSpPr>
        <p:spPr>
          <a:xfrm>
            <a:off x="555477" y="4862704"/>
            <a:ext cx="8902222"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8" name="Ellipse 7">
            <a:extLst>
              <a:ext uri="{FF2B5EF4-FFF2-40B4-BE49-F238E27FC236}">
                <a16:creationId xmlns:a16="http://schemas.microsoft.com/office/drawing/2014/main" id="{9445B728-B060-470C-9710-58E58508839F}"/>
              </a:ext>
            </a:extLst>
          </p:cNvPr>
          <p:cNvSpPr/>
          <p:nvPr/>
        </p:nvSpPr>
        <p:spPr>
          <a:xfrm>
            <a:off x="3244116" y="4309520"/>
            <a:ext cx="1067266" cy="1067266"/>
          </a:xfrm>
          <a:prstGeom prst="ellipse">
            <a:avLst/>
          </a:prstGeom>
          <a:solidFill>
            <a:srgbClr val="F1F1F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002060"/>
              </a:solidFill>
            </a:endParaRPr>
          </a:p>
        </p:txBody>
      </p:sp>
      <p:sp>
        <p:nvSpPr>
          <p:cNvPr id="9" name="Ellipse 8">
            <a:extLst>
              <a:ext uri="{FF2B5EF4-FFF2-40B4-BE49-F238E27FC236}">
                <a16:creationId xmlns:a16="http://schemas.microsoft.com/office/drawing/2014/main" id="{A20B7EAD-C39C-3A69-3210-DFA4DE3E944A}"/>
              </a:ext>
            </a:extLst>
          </p:cNvPr>
          <p:cNvSpPr/>
          <p:nvPr/>
        </p:nvSpPr>
        <p:spPr>
          <a:xfrm>
            <a:off x="6767189" y="4329071"/>
            <a:ext cx="1067266" cy="1067266"/>
          </a:xfrm>
          <a:prstGeom prst="ellipse">
            <a:avLst/>
          </a:prstGeom>
          <a:solidFill>
            <a:srgbClr val="F1F1F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rgbClr val="002060"/>
              </a:solidFill>
            </a:endParaRPr>
          </a:p>
        </p:txBody>
      </p:sp>
      <p:pic>
        <p:nvPicPr>
          <p:cNvPr id="10" name="Grafik 9">
            <a:extLst>
              <a:ext uri="{FF2B5EF4-FFF2-40B4-BE49-F238E27FC236}">
                <a16:creationId xmlns:a16="http://schemas.microsoft.com/office/drawing/2014/main" id="{DEBC6CAD-BFA6-6560-ADEB-339673B19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0784" y="4509429"/>
            <a:ext cx="470524" cy="646976"/>
          </a:xfrm>
          <a:prstGeom prst="rect">
            <a:avLst/>
          </a:prstGeom>
        </p:spPr>
      </p:pic>
      <p:sp>
        <p:nvSpPr>
          <p:cNvPr id="20" name="Ellipse 19">
            <a:extLst>
              <a:ext uri="{FF2B5EF4-FFF2-40B4-BE49-F238E27FC236}">
                <a16:creationId xmlns:a16="http://schemas.microsoft.com/office/drawing/2014/main" id="{8B2DDB49-A460-A0F5-DB63-9CF033B4FAC2}"/>
              </a:ext>
            </a:extLst>
          </p:cNvPr>
          <p:cNvSpPr/>
          <p:nvPr/>
        </p:nvSpPr>
        <p:spPr>
          <a:xfrm>
            <a:off x="277609" y="4329071"/>
            <a:ext cx="1067266" cy="1067266"/>
          </a:xfrm>
          <a:prstGeom prst="ellipse">
            <a:avLst/>
          </a:prstGeom>
          <a:solidFill>
            <a:srgbClr val="F1F1F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oup 3">
            <a:extLst>
              <a:ext uri="{FF2B5EF4-FFF2-40B4-BE49-F238E27FC236}">
                <a16:creationId xmlns:a16="http://schemas.microsoft.com/office/drawing/2014/main" id="{7FD781AF-76EF-59E8-58D9-053184E3A62D}"/>
              </a:ext>
            </a:extLst>
          </p:cNvPr>
          <p:cNvGrpSpPr/>
          <p:nvPr/>
        </p:nvGrpSpPr>
        <p:grpSpPr>
          <a:xfrm>
            <a:off x="9699802" y="4291424"/>
            <a:ext cx="962721" cy="983029"/>
            <a:chOff x="0" y="0"/>
            <a:chExt cx="3431034" cy="3540018"/>
          </a:xfrm>
          <a:effectLst>
            <a:outerShdw blurRad="50800" dist="38100" dir="2700000" algn="tl" rotWithShape="0">
              <a:prstClr val="black">
                <a:alpha val="40000"/>
              </a:prstClr>
            </a:outerShdw>
          </a:effectLst>
        </p:grpSpPr>
        <p:sp>
          <p:nvSpPr>
            <p:cNvPr id="23" name="Freeform 4">
              <a:extLst>
                <a:ext uri="{FF2B5EF4-FFF2-40B4-BE49-F238E27FC236}">
                  <a16:creationId xmlns:a16="http://schemas.microsoft.com/office/drawing/2014/main" id="{33B2C371-3571-175F-9CF3-07B03D9C26A2}"/>
                </a:ext>
              </a:extLst>
            </p:cNvPr>
            <p:cNvSpPr/>
            <p:nvPr/>
          </p:nvSpPr>
          <p:spPr>
            <a:xfrm>
              <a:off x="0" y="0"/>
              <a:ext cx="3431032" cy="3539998"/>
            </a:xfrm>
            <a:custGeom>
              <a:avLst/>
              <a:gdLst/>
              <a:ahLst/>
              <a:cxnLst/>
              <a:rect l="l" t="t" r="r" b="b"/>
              <a:pathLst>
                <a:path w="3431032" h="3539998">
                  <a:moveTo>
                    <a:pt x="0" y="0"/>
                  </a:moveTo>
                  <a:lnTo>
                    <a:pt x="3431032" y="0"/>
                  </a:lnTo>
                  <a:lnTo>
                    <a:pt x="3431032" y="3539998"/>
                  </a:lnTo>
                  <a:lnTo>
                    <a:pt x="0" y="3539998"/>
                  </a:lnTo>
                  <a:lnTo>
                    <a:pt x="0" y="0"/>
                  </a:lnTo>
                  <a:close/>
                </a:path>
              </a:pathLst>
            </a:custGeom>
            <a:blipFill>
              <a:blip r:embed="rId5"/>
              <a:stretch>
                <a:fillRect t="-76" b="-76"/>
              </a:stretch>
            </a:blipFill>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5" name="Freeform 28">
            <a:extLst>
              <a:ext uri="{FF2B5EF4-FFF2-40B4-BE49-F238E27FC236}">
                <a16:creationId xmlns:a16="http://schemas.microsoft.com/office/drawing/2014/main" id="{8ACFBB78-E550-F745-B000-81D47300900E}"/>
              </a:ext>
            </a:extLst>
          </p:cNvPr>
          <p:cNvSpPr/>
          <p:nvPr/>
        </p:nvSpPr>
        <p:spPr>
          <a:xfrm>
            <a:off x="3424300" y="4509429"/>
            <a:ext cx="706897" cy="667448"/>
          </a:xfrm>
          <a:custGeom>
            <a:avLst/>
            <a:gdLst/>
            <a:ahLst/>
            <a:cxnLst/>
            <a:rect l="l" t="t" r="r" b="b"/>
            <a:pathLst>
              <a:path w="939143" h="948629">
                <a:moveTo>
                  <a:pt x="0" y="0"/>
                </a:moveTo>
                <a:lnTo>
                  <a:pt x="939142" y="0"/>
                </a:lnTo>
                <a:lnTo>
                  <a:pt x="939142" y="948628"/>
                </a:lnTo>
                <a:lnTo>
                  <a:pt x="0" y="948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26" name="Ligebenet trekant 25">
            <a:extLst>
              <a:ext uri="{FF2B5EF4-FFF2-40B4-BE49-F238E27FC236}">
                <a16:creationId xmlns:a16="http://schemas.microsoft.com/office/drawing/2014/main" id="{808855C0-A2C3-0CC5-0937-0146E32EA798}"/>
              </a:ext>
            </a:extLst>
          </p:cNvPr>
          <p:cNvSpPr/>
          <p:nvPr/>
        </p:nvSpPr>
        <p:spPr>
          <a:xfrm rot="5400000">
            <a:off x="9401036" y="4812311"/>
            <a:ext cx="159530" cy="100786"/>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TextBox 32">
            <a:extLst>
              <a:ext uri="{FF2B5EF4-FFF2-40B4-BE49-F238E27FC236}">
                <a16:creationId xmlns:a16="http://schemas.microsoft.com/office/drawing/2014/main" id="{D1608F1B-3BCA-0079-6F74-3AD07442C501}"/>
              </a:ext>
            </a:extLst>
          </p:cNvPr>
          <p:cNvSpPr txBox="1"/>
          <p:nvPr/>
        </p:nvSpPr>
        <p:spPr>
          <a:xfrm>
            <a:off x="-311402" y="4673876"/>
            <a:ext cx="2245288" cy="338554"/>
          </a:xfrm>
          <a:prstGeom prst="rect">
            <a:avLst/>
          </a:prstGeom>
        </p:spPr>
        <p:txBody>
          <a:bodyPr wrap="square" lIns="0" tIns="0" rIns="0" bIns="0" rtlCol="0" anchor="t">
            <a:spAutoFit/>
          </a:bodyPr>
          <a:lstStyle/>
          <a:p>
            <a:pPr lvl="0" algn="ctr" defTabSz="914330">
              <a:defRPr/>
            </a:pPr>
            <a:r>
              <a:rPr lang="en-US" sz="1100" b="1" dirty="0">
                <a:solidFill>
                  <a:srgbClr val="002060"/>
                </a:solidFill>
                <a:latin typeface="Arial"/>
                <a:ea typeface="Avenir Bold"/>
                <a:cs typeface="Avenir Bold"/>
                <a:sym typeface="Avenir Bold"/>
              </a:rPr>
              <a:t>GLOBAL </a:t>
            </a:r>
          </a:p>
          <a:p>
            <a:pPr lvl="0" algn="ctr" defTabSz="914330">
              <a:defRPr/>
            </a:pPr>
            <a:r>
              <a:rPr lang="en-US" sz="1100" b="1" dirty="0">
                <a:solidFill>
                  <a:srgbClr val="002060"/>
                </a:solidFill>
                <a:latin typeface="Arial"/>
                <a:ea typeface="Avenir Bold"/>
                <a:cs typeface="Avenir Bold"/>
                <a:sym typeface="Avenir Bold"/>
              </a:rPr>
              <a:t>UDFORDRING</a:t>
            </a:r>
          </a:p>
        </p:txBody>
      </p:sp>
      <p:pic>
        <p:nvPicPr>
          <p:cNvPr id="3" name="Billede 2">
            <a:extLst>
              <a:ext uri="{FF2B5EF4-FFF2-40B4-BE49-F238E27FC236}">
                <a16:creationId xmlns:a16="http://schemas.microsoft.com/office/drawing/2014/main" id="{5FFBB648-CC84-A6B1-896D-EA8C54218D22}"/>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182790" y="347578"/>
            <a:ext cx="5745685" cy="2991519"/>
          </a:xfrm>
          <a:prstGeom prst="rect">
            <a:avLst/>
          </a:prstGeom>
        </p:spPr>
      </p:pic>
    </p:spTree>
    <p:extLst>
      <p:ext uri="{BB962C8B-B14F-4D97-AF65-F5344CB8AC3E}">
        <p14:creationId xmlns:p14="http://schemas.microsoft.com/office/powerpoint/2010/main" val="17794221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1_Office-tema">
  <a:themeElements>
    <a:clrScheme name="AAU primære farver">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2856</TotalTime>
  <Words>2231</Words>
  <Application>Microsoft Office PowerPoint</Application>
  <PresentationFormat>Widescreen</PresentationFormat>
  <Paragraphs>415</Paragraphs>
  <Slides>23</Slides>
  <Notes>23</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Office-tema</vt:lpstr>
      <vt:lpstr>4_AAU PowerPoint</vt:lpstr>
      <vt:lpstr>1_Office-tema</vt:lpstr>
      <vt:lpstr>AALBORG UNIVERSITET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Søren Emil Søe Degn</dc:creator>
  <cp:lastModifiedBy>Solbjørk Finnsdottir</cp:lastModifiedBy>
  <cp:revision>22</cp:revision>
  <cp:lastPrinted>2026-01-26T16:28:50Z</cp:lastPrinted>
  <dcterms:created xsi:type="dcterms:W3CDTF">2025-12-05T07:50:20Z</dcterms:created>
  <dcterms:modified xsi:type="dcterms:W3CDTF">2026-02-13T12:04:46Z</dcterms:modified>
</cp:coreProperties>
</file>